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80" r:id="rId3"/>
    <p:sldId id="281" r:id="rId4"/>
    <p:sldId id="282" r:id="rId5"/>
    <p:sldId id="286" r:id="rId6"/>
    <p:sldId id="284" r:id="rId7"/>
    <p:sldId id="287" r:id="rId8"/>
    <p:sldId id="296" r:id="rId9"/>
    <p:sldId id="283" r:id="rId10"/>
    <p:sldId id="297" r:id="rId11"/>
  </p:sldIdLst>
  <p:sldSz cx="24384000" cy="13716000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98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67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74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64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33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2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327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71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80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gadhatatlan tény">
  <p:cSld name="Tagadhatatlan tén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">
  <p:cSld name="Idéze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énykép - hármas">
  <p:cSld name="Fénykép - hárma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énykép">
  <p:cSld name="Fénykép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>
  <p:cSld name="Ür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listajelek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otó">
  <p:cSld name="Cím és fotó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ásik cím és fotó ">
  <p:cSld name="Másik cím és fotó 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lsorolásjelek">
  <p:cSld name="Felsorolásjele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, listajelek és fénykép">
  <p:cSld name="Cím, listajelek és fénykép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">
  <p:cSld name="Szakasz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>
  <p:cSld name="Csak cí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gállapítás">
  <p:cSld name="Megállapítá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uni-mate.hu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i-mate.hu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elveteli.eljaras@uni-mate.hu" TargetMode="External"/><Relationship Id="rId5" Type="http://schemas.openxmlformats.org/officeDocument/2006/relationships/hyperlink" Target="https://www.felvi.hu/felveteli/efelveteli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uni-mate.hu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7"/>
          <p:cNvGrpSpPr/>
          <p:nvPr/>
        </p:nvGrpSpPr>
        <p:grpSpPr>
          <a:xfrm>
            <a:off x="-29497" y="2044615"/>
            <a:ext cx="18134255" cy="9988689"/>
            <a:chOff x="-29497" y="2044615"/>
            <a:chExt cx="18134255" cy="9988689"/>
          </a:xfrm>
        </p:grpSpPr>
        <p:sp>
          <p:nvSpPr>
            <p:cNvPr id="77" name="Google Shape;77;p17"/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84" name="Google Shape;84;p17" descr="MATE_2021_green_Rajztábla 1.jpg"/>
          <p:cNvPicPr preferRelativeResize="0"/>
          <p:nvPr/>
        </p:nvPicPr>
        <p:blipFill rotWithShape="1">
          <a:blip r:embed="rId3">
            <a:alphaModFix/>
          </a:blip>
          <a:srcRect l="15451" t="22853" r="15451" b="22852"/>
          <a:stretch/>
        </p:blipFill>
        <p:spPr>
          <a:xfrm>
            <a:off x="18423041" y="5590579"/>
            <a:ext cx="5067811" cy="2535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545263" y="3701825"/>
            <a:ext cx="10659622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8000"/>
              <a:buFont typeface="Helvetica Neue"/>
              <a:buNone/>
            </a:pPr>
            <a:r>
              <a:rPr lang="hu-HU" sz="8000" b="1" i="0" u="none" strike="noStrike" cap="none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FELVÉTELI 2024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8000"/>
              <a:buFont typeface="Helvetica Neue"/>
              <a:buNone/>
            </a:pPr>
            <a:r>
              <a:rPr lang="hu-HU" sz="8000" b="1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Jelige: csak a változás állandó!</a:t>
            </a:r>
            <a:endParaRPr lang="hu-HU" sz="8000" b="1" i="0" u="none" strike="noStrike" cap="none" dirty="0">
              <a:solidFill>
                <a:srgbClr val="FE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532378" y="7489531"/>
            <a:ext cx="10659622" cy="127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800"/>
              <a:buFont typeface="Helvetica Neue"/>
              <a:buNone/>
            </a:pPr>
            <a:r>
              <a:rPr lang="hu-HU" sz="3800" b="1" i="0" u="none" strike="noStrike" cap="none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KÉSZÍTETTE: 	</a:t>
            </a:r>
            <a:r>
              <a:rPr lang="hu-HU" sz="3800" b="1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SZALAI FERENC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800"/>
              <a:buFont typeface="Helvetica Neue"/>
              <a:buNone/>
            </a:pPr>
            <a:r>
              <a:rPr lang="hu-HU" sz="3800" b="1" dirty="0">
                <a:solidFill>
                  <a:srgbClr val="FE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oktatási igazgató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971456" y="485317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FELVÉTELI 2024</a:t>
            </a: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12F99E90-A2FF-4B63-8495-223FEE917ECF}"/>
              </a:ext>
            </a:extLst>
          </p:cNvPr>
          <p:cNvSpPr txBox="1"/>
          <p:nvPr/>
        </p:nvSpPr>
        <p:spPr>
          <a:xfrm>
            <a:off x="0" y="9930807"/>
            <a:ext cx="2438400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6600" b="1" dirty="0">
                <a:latin typeface="Helvetica Neue" panose="020B0604020202020204" charset="0"/>
              </a:rPr>
              <a:t>KÖSZÖNJÜK A FIGYELMET!</a:t>
            </a:r>
          </a:p>
          <a:p>
            <a:pPr algn="ctr"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6600" b="1" dirty="0">
                <a:latin typeface="Helvetica Neue" panose="020B0604020202020204" charset="0"/>
              </a:rPr>
              <a:t>SIKERES FELVÉTELIT KÍVÁNUNK A MATE-RE!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570DAA0-4F72-4B70-B17F-999700519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306" y="2474552"/>
            <a:ext cx="12208437" cy="70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971456" y="485317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FELVÉTELI 2024</a:t>
            </a:r>
            <a:endParaRPr dirty="0"/>
          </a:p>
        </p:txBody>
      </p:sp>
      <p:sp>
        <p:nvSpPr>
          <p:cNvPr id="144" name="Google Shape;144;p20"/>
          <p:cNvSpPr txBox="1"/>
          <p:nvPr/>
        </p:nvSpPr>
        <p:spPr>
          <a:xfrm>
            <a:off x="971456" y="1069518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Pontszámítási módszerek</a:t>
            </a:r>
            <a:endParaRPr b="1" dirty="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12F99E90-A2FF-4B63-8495-223FEE917ECF}"/>
              </a:ext>
            </a:extLst>
          </p:cNvPr>
          <p:cNvSpPr txBox="1"/>
          <p:nvPr/>
        </p:nvSpPr>
        <p:spPr>
          <a:xfrm>
            <a:off x="971457" y="3082140"/>
            <a:ext cx="20750208" cy="9802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3600" b="1" dirty="0">
                <a:latin typeface="Helvetica Neue" panose="020B0604020202020204" charset="0"/>
              </a:rPr>
              <a:t>Érettségi pontok (két tantárgy, 200 pont) 2x + intézményi pontok (100 pont)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3600" b="1" dirty="0">
                <a:latin typeface="Helvetica Neue" panose="020B0604020202020204" charset="0"/>
              </a:rPr>
              <a:t>Tanulmányi (200 pont) és érettségi pontok (200 pont) összege + intézményi pontok (100 pont)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3600" b="1" dirty="0">
                <a:latin typeface="Helvetica Neue" panose="020B0604020202020204" charset="0"/>
              </a:rPr>
              <a:t>Tanulmányi pontok (200 pont) 2x + intézményi pontok (100 pont) </a:t>
            </a:r>
            <a:r>
              <a:rPr lang="hu-HU" altLang="hu-HU" sz="3600" b="1" dirty="0">
                <a:solidFill>
                  <a:srgbClr val="FF0000"/>
                </a:solidFill>
                <a:latin typeface="Helvetica Neue" panose="020B0604020202020204" charset="0"/>
              </a:rPr>
              <a:t>CSAK FOSZK!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3600" b="1" dirty="0">
                <a:latin typeface="Helvetica Neue" panose="020B0604020202020204" charset="0"/>
              </a:rPr>
              <a:t>Tanulmányi pontok (200 pont) + érettségi és szakmai vizsga összege (200 pont) + intézményi pontok (100 pont)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3600" b="1" dirty="0">
                <a:latin typeface="Helvetica Neue" panose="020B0604020202020204" charset="0"/>
              </a:rPr>
              <a:t>Érettségi vizsga és szakmai vizsga összege (200 pont) 2x + intézményi pontok (100 pont)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3600" b="1" dirty="0">
                <a:latin typeface="Helvetica Neue" panose="020B0604020202020204" charset="0"/>
              </a:rPr>
              <a:t>Szakmai vizsga négyszerese (400 pont) + intézményi pontok (100 pont)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3600" b="1" dirty="0">
                <a:latin typeface="Helvetica Neue" panose="020B0604020202020204" charset="0"/>
              </a:rPr>
              <a:t>FOSZK vagy felsőfokú oklevél minősítése alapján (400 pont) + intézményi pontok (100 pont)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endParaRPr lang="hu-HU" altLang="hu-HU" sz="3600" b="1" dirty="0">
              <a:latin typeface="Helvetica Neue" panose="020B0604020202020204" charset="0"/>
            </a:endParaRP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6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Művészeti és művészetközvetítési képzéseken gyakorlati (alkalmassági) vizsga.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6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Általában nem kötelező az emelt szintű érettségi, de erősen ajánlott és intézményi pontot eredményezhet!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600" b="1" dirty="0">
                <a:solidFill>
                  <a:srgbClr val="FF0000"/>
                </a:solidFill>
                <a:latin typeface="Helvetica Neue" panose="020B0604020202020204" charset="0"/>
              </a:rPr>
              <a:t>Középszintű érettséginél 2/3 szabály!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600" b="1" dirty="0">
                <a:solidFill>
                  <a:srgbClr val="FF0000"/>
                </a:solidFill>
                <a:latin typeface="Helvetica Neue" panose="020B0604020202020204" charset="0"/>
              </a:rPr>
              <a:t>Pedagógus képzési területen az alkalmassági vizsga teljesítése bemeneti feltétel, amelynek </a:t>
            </a:r>
            <a:r>
              <a:rPr lang="hu-HU" altLang="hu-HU" sz="3600" b="1" dirty="0" err="1">
                <a:solidFill>
                  <a:srgbClr val="FF0000"/>
                </a:solidFill>
                <a:latin typeface="Helvetica Neue" panose="020B0604020202020204" charset="0"/>
              </a:rPr>
              <a:t>eredménytelensége</a:t>
            </a:r>
            <a:r>
              <a:rPr lang="hu-HU" altLang="hu-HU" sz="3600" b="1" dirty="0">
                <a:solidFill>
                  <a:srgbClr val="FF0000"/>
                </a:solidFill>
                <a:latin typeface="Helvetica Neue" panose="020B0604020202020204" charset="0"/>
              </a:rPr>
              <a:t> esetén a jelentkező számára nem számítható felvételi </a:t>
            </a:r>
            <a:r>
              <a:rPr lang="hu-HU" altLang="hu-HU" sz="3600" b="1" dirty="0" err="1">
                <a:solidFill>
                  <a:srgbClr val="FF0000"/>
                </a:solidFill>
                <a:latin typeface="Helvetica Neue" panose="020B0604020202020204" charset="0"/>
              </a:rPr>
              <a:t>összpontszám</a:t>
            </a:r>
            <a:r>
              <a:rPr lang="hu-HU" altLang="hu-HU" sz="3600" b="1" dirty="0">
                <a:solidFill>
                  <a:srgbClr val="FF0000"/>
                </a:solidFill>
                <a:latin typeface="Helvetica Neue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72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0"/>
          <p:cNvGrpSpPr/>
          <p:nvPr/>
        </p:nvGrpSpPr>
        <p:grpSpPr>
          <a:xfrm>
            <a:off x="971456" y="2386034"/>
            <a:ext cx="917986" cy="1015470"/>
            <a:chOff x="0" y="0"/>
            <a:chExt cx="917984" cy="1015468"/>
          </a:xfrm>
        </p:grpSpPr>
        <p:sp>
          <p:nvSpPr>
            <p:cNvPr id="116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3" name="Google Shape;143;p20"/>
          <p:cNvSpPr txBox="1"/>
          <p:nvPr/>
        </p:nvSpPr>
        <p:spPr>
          <a:xfrm>
            <a:off x="971456" y="485317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FELVÉTELI 2024</a:t>
            </a:r>
            <a:endParaRPr dirty="0"/>
          </a:p>
        </p:txBody>
      </p:sp>
      <p:sp>
        <p:nvSpPr>
          <p:cNvPr id="144" name="Google Shape;144;p20"/>
          <p:cNvSpPr txBox="1"/>
          <p:nvPr/>
        </p:nvSpPr>
        <p:spPr>
          <a:xfrm>
            <a:off x="971456" y="1069518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Emelt szintű érettségi, minimum ponthatár</a:t>
            </a:r>
            <a:endParaRPr b="1" dirty="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12F99E90-A2FF-4B63-8495-223FEE917ECF}"/>
              </a:ext>
            </a:extLst>
          </p:cNvPr>
          <p:cNvSpPr txBox="1"/>
          <p:nvPr/>
        </p:nvSpPr>
        <p:spPr>
          <a:xfrm>
            <a:off x="2144374" y="2457448"/>
            <a:ext cx="19483986" cy="107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Emelt szintű érettségi kötelező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legalább egy elfogadott érettségi vizsgatárgyból: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 err="1">
                <a:latin typeface="Helvetica Neue" panose="020B0604020202020204" charset="0"/>
              </a:rPr>
              <a:t>Biomérnöki</a:t>
            </a:r>
            <a:r>
              <a:rPr lang="hu-HU" altLang="hu-HU" sz="4000" b="1" dirty="0">
                <a:latin typeface="Helvetica Neue" panose="020B0604020202020204" charset="0"/>
              </a:rPr>
              <a:t> alapképzési szak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latin typeface="Helvetica Neue" panose="020B0604020202020204" charset="0"/>
              </a:rPr>
              <a:t>Élelmiszermérnöki alapképzési szak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latin typeface="Helvetica Neue" panose="020B0604020202020204" charset="0"/>
              </a:rPr>
              <a:t>Tájrendező és kertépítő mérnöki alapképzési szak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latin typeface="Helvetica Neue" panose="020B0604020202020204" charset="0"/>
              </a:rPr>
              <a:t>Agrármérnöki osztatlan szak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endParaRPr lang="hu-HU" altLang="hu-HU" sz="4000" b="1" dirty="0">
              <a:latin typeface="Helvetica Neue" panose="020B0604020202020204" charset="0"/>
            </a:endParaRP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4000" b="1" dirty="0">
                <a:solidFill>
                  <a:srgbClr val="FF0000"/>
                </a:solidFill>
                <a:latin typeface="Helvetica Neue" panose="020B0604020202020204" charset="0"/>
              </a:rPr>
              <a:t>A MATE határozott meg minimum ponthatárt.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4000" b="1" dirty="0">
                <a:solidFill>
                  <a:srgbClr val="FF0000"/>
                </a:solidFill>
                <a:latin typeface="Helvetica Neue" panose="020B0604020202020204" charset="0"/>
              </a:rPr>
              <a:t>A minimum ponthatárba az intézményi pontok is beszámítanak!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Minimum ponthatárok a MATE-n: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Alapképzésben, osztatlan képzésben</a:t>
            </a:r>
            <a:r>
              <a:rPr lang="hu-HU" altLang="hu-HU" sz="4000" b="1" dirty="0">
                <a:latin typeface="Helvetica Neue" panose="020B0604020202020204" charset="0"/>
              </a:rPr>
              <a:t> </a:t>
            </a: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260 pont</a:t>
            </a:r>
            <a:r>
              <a:rPr lang="hu-HU" altLang="hu-HU" sz="4000" b="1" dirty="0">
                <a:latin typeface="Helvetica Neue" panose="020B0604020202020204" charset="0"/>
              </a:rPr>
              <a:t>, kivéve </a:t>
            </a: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gazdaságtudományok </a:t>
            </a:r>
            <a:r>
              <a:rPr lang="hu-HU" altLang="hu-HU" sz="4000" b="1" dirty="0">
                <a:latin typeface="Helvetica Neue" panose="020B0604020202020204" charset="0"/>
              </a:rPr>
              <a:t>képzési területen </a:t>
            </a: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állami ösztöndíjas </a:t>
            </a:r>
            <a:r>
              <a:rPr lang="hu-HU" altLang="hu-HU" sz="4000" b="1" dirty="0">
                <a:latin typeface="Helvetica Neue" panose="020B0604020202020204" charset="0"/>
              </a:rPr>
              <a:t>képzésre </a:t>
            </a: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320 pont </a:t>
            </a:r>
            <a:r>
              <a:rPr lang="hu-HU" altLang="hu-HU" sz="4000" b="1" dirty="0">
                <a:latin typeface="Helvetica Neue" panose="020B0604020202020204" charset="0"/>
              </a:rPr>
              <a:t>és </a:t>
            </a:r>
            <a:r>
              <a:rPr lang="hu-HU" altLang="hu-HU" sz="4000" b="1" dirty="0" err="1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Biomérnöki</a:t>
            </a: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 alapképzési szakon, Élelmiszermérnöki alapképzési szakon, Tájrendező és kertépítő mérnöki alapképzési szakon és Agrármérnöki osztatlan szakon 280 pont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Felsőoktatási szakképzésben 220 pont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E23BF9E-A5BF-4BD5-B120-1F48AA66D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9959" y="2386034"/>
            <a:ext cx="5716270" cy="58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8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0"/>
          <p:cNvGrpSpPr/>
          <p:nvPr/>
        </p:nvGrpSpPr>
        <p:grpSpPr>
          <a:xfrm>
            <a:off x="858999" y="2999014"/>
            <a:ext cx="917986" cy="1015470"/>
            <a:chOff x="0" y="0"/>
            <a:chExt cx="917984" cy="1015468"/>
          </a:xfrm>
        </p:grpSpPr>
        <p:sp>
          <p:nvSpPr>
            <p:cNvPr id="116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3" name="Google Shape;143;p20"/>
          <p:cNvSpPr txBox="1"/>
          <p:nvPr/>
        </p:nvSpPr>
        <p:spPr>
          <a:xfrm>
            <a:off x="971456" y="485317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FELVÉTELI 2024</a:t>
            </a:r>
            <a:endParaRPr dirty="0"/>
          </a:p>
        </p:txBody>
      </p:sp>
      <p:sp>
        <p:nvSpPr>
          <p:cNvPr id="144" name="Google Shape;144;p20"/>
          <p:cNvSpPr txBox="1"/>
          <p:nvPr/>
        </p:nvSpPr>
        <p:spPr>
          <a:xfrm>
            <a:off x="971456" y="1074935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Tanulmányi pontok</a:t>
            </a:r>
            <a:endParaRPr b="1" dirty="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12F99E90-A2FF-4B63-8495-223FEE917ECF}"/>
              </a:ext>
            </a:extLst>
          </p:cNvPr>
          <p:cNvSpPr txBox="1"/>
          <p:nvPr/>
        </p:nvSpPr>
        <p:spPr>
          <a:xfrm>
            <a:off x="2592243" y="3082140"/>
            <a:ext cx="1919951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Az </a:t>
            </a: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ötödik középiskolai tantárgy </a:t>
            </a:r>
            <a:r>
              <a:rPr lang="hu-HU" altLang="hu-HU" sz="3200" b="1" dirty="0">
                <a:latin typeface="Helvetica Neue" panose="020B0604020202020204" charset="0"/>
              </a:rPr>
              <a:t>természettudományos tantárgyak helyett lényegesen </a:t>
            </a: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bővebb listából választható</a:t>
            </a:r>
            <a:r>
              <a:rPr lang="hu-HU" altLang="hu-HU" sz="3200" b="1" dirty="0">
                <a:latin typeface="Helvetica Neue" panose="020B0604020202020204" charset="0"/>
              </a:rPr>
              <a:t>. A MATE listája elérhető: </a:t>
            </a:r>
            <a:r>
              <a:rPr lang="hu-HU" altLang="hu-HU" sz="3200" b="1" dirty="0">
                <a:latin typeface="Helvetica Neue" panose="020B0604020202020204" charset="0"/>
                <a:hlinkClick r:id="rId5"/>
              </a:rPr>
              <a:t>https://uni-mate.hu</a:t>
            </a:r>
            <a:r>
              <a:rPr lang="hu-HU" altLang="hu-HU" sz="3200" b="1" dirty="0">
                <a:latin typeface="Helvetica Neue" panose="020B0604020202020204" charset="0"/>
              </a:rPr>
              <a:t> Felvételi – Felvételi változások 2024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Az </a:t>
            </a: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ötödik érettségi vizsgatárgy </a:t>
            </a:r>
            <a:r>
              <a:rPr lang="hu-HU" altLang="hu-HU" sz="3200" b="1" dirty="0">
                <a:latin typeface="Helvetica Neue" panose="020B0604020202020204" charset="0"/>
              </a:rPr>
              <a:t>az érettségi bizonyítványban szereplő érettségi vizsgatárgyak közül </a:t>
            </a: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bármelyik tantárgy </a:t>
            </a:r>
            <a:r>
              <a:rPr lang="hu-HU" altLang="hu-HU" sz="3200" b="1" dirty="0">
                <a:latin typeface="Helvetica Neue" panose="020B0604020202020204" charset="0"/>
              </a:rPr>
              <a:t>lehet.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DADC42B-58D5-4C83-97BF-3A93FF28C8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94" b="32068"/>
          <a:stretch/>
        </p:blipFill>
        <p:spPr>
          <a:xfrm>
            <a:off x="2592243" y="5859624"/>
            <a:ext cx="20206338" cy="71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4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0"/>
          <p:cNvGrpSpPr/>
          <p:nvPr/>
        </p:nvGrpSpPr>
        <p:grpSpPr>
          <a:xfrm>
            <a:off x="858999" y="2999014"/>
            <a:ext cx="917986" cy="1015470"/>
            <a:chOff x="0" y="0"/>
            <a:chExt cx="917984" cy="1015468"/>
          </a:xfrm>
        </p:grpSpPr>
        <p:sp>
          <p:nvSpPr>
            <p:cNvPr id="116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3" name="Google Shape;143;p20"/>
          <p:cNvSpPr txBox="1"/>
          <p:nvPr/>
        </p:nvSpPr>
        <p:spPr>
          <a:xfrm>
            <a:off x="971456" y="485317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FELVÉTELI 2024</a:t>
            </a:r>
            <a:endParaRPr dirty="0"/>
          </a:p>
        </p:txBody>
      </p:sp>
      <p:sp>
        <p:nvSpPr>
          <p:cNvPr id="144" name="Google Shape;144;p20"/>
          <p:cNvSpPr txBox="1"/>
          <p:nvPr/>
        </p:nvSpPr>
        <p:spPr>
          <a:xfrm>
            <a:off x="971456" y="1069518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Intézményi pontok</a:t>
            </a:r>
            <a:endParaRPr b="1" dirty="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12F99E90-A2FF-4B63-8495-223FEE917ECF}"/>
              </a:ext>
            </a:extLst>
          </p:cNvPr>
          <p:cNvSpPr txBox="1"/>
          <p:nvPr/>
        </p:nvSpPr>
        <p:spPr>
          <a:xfrm>
            <a:off x="2592243" y="3082140"/>
            <a:ext cx="19390679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MATE-n belül három kategóriát alkalmazunk: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+mj-lt"/>
              <a:buAutoNum type="arabicPeriod"/>
            </a:pP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minden képzési területen alkalmazott intézményi pontok </a:t>
            </a:r>
            <a:r>
              <a:rPr lang="hu-HU" altLang="hu-HU" sz="3200" b="1" dirty="0">
                <a:latin typeface="Helvetica Neue" panose="020B0604020202020204" charset="0"/>
              </a:rPr>
              <a:t>(pl. emelt szintű érettségi, nyelvtudás, esélyegyenlőség)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+mj-lt"/>
              <a:buAutoNum type="arabicPeriod"/>
            </a:pP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képzési területi intézményi pontok </a:t>
            </a:r>
            <a:r>
              <a:rPr lang="hu-HU" altLang="hu-HU" sz="3200" b="1" dirty="0">
                <a:latin typeface="Helvetica Neue" panose="020B0604020202020204" charset="0"/>
              </a:rPr>
              <a:t>(pl. agrár képzési területen méhész tanfolyam és vizsga)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+mj-lt"/>
              <a:buAutoNum type="arabicPeriod"/>
            </a:pP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szakspecifikus intézményi pontok </a:t>
            </a:r>
            <a:r>
              <a:rPr lang="hu-HU" altLang="hu-HU" sz="3200" b="1" dirty="0">
                <a:latin typeface="Helvetica Neue" panose="020B0604020202020204" charset="0"/>
              </a:rPr>
              <a:t>(pl. mezőgazdasági mérnöki alapszakon inszeminátor tanfolyam és vizsga)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13A2FA6-35CF-4D0B-A432-4A8B847B64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81" b="11996"/>
          <a:stretch/>
        </p:blipFill>
        <p:spPr>
          <a:xfrm>
            <a:off x="2848764" y="6302242"/>
            <a:ext cx="14954044" cy="66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1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0"/>
          <p:cNvGrpSpPr/>
          <p:nvPr/>
        </p:nvGrpSpPr>
        <p:grpSpPr>
          <a:xfrm>
            <a:off x="858999" y="2999014"/>
            <a:ext cx="917986" cy="1015470"/>
            <a:chOff x="0" y="0"/>
            <a:chExt cx="917984" cy="1015468"/>
          </a:xfrm>
        </p:grpSpPr>
        <p:sp>
          <p:nvSpPr>
            <p:cNvPr id="116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3" name="Google Shape;143;p20"/>
          <p:cNvSpPr txBox="1"/>
          <p:nvPr/>
        </p:nvSpPr>
        <p:spPr>
          <a:xfrm>
            <a:off x="971456" y="485317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FELVÉTELI 2024</a:t>
            </a:r>
            <a:endParaRPr dirty="0"/>
          </a:p>
        </p:txBody>
      </p:sp>
      <p:sp>
        <p:nvSpPr>
          <p:cNvPr id="144" name="Google Shape;144;p20"/>
          <p:cNvSpPr txBox="1"/>
          <p:nvPr/>
        </p:nvSpPr>
        <p:spPr>
          <a:xfrm>
            <a:off x="971456" y="1069518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Intézményi vizsgák lehetősége</a:t>
            </a:r>
            <a:endParaRPr b="1" dirty="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12F99E90-A2FF-4B63-8495-223FEE917ECF}"/>
              </a:ext>
            </a:extLst>
          </p:cNvPr>
          <p:cNvSpPr txBox="1"/>
          <p:nvPr/>
        </p:nvSpPr>
        <p:spPr>
          <a:xfrm>
            <a:off x="2592243" y="3082140"/>
            <a:ext cx="18189575" cy="1117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4000" b="1" dirty="0">
                <a:latin typeface="Helvetica Neue" panose="020B0604020202020204" charset="0"/>
              </a:rPr>
              <a:t>Intézményi pontok keretében, de nem kötelező: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motivációs beszélgetés</a:t>
            </a:r>
            <a:r>
              <a:rPr lang="hu-HU" altLang="hu-HU" sz="4000" b="1" dirty="0">
                <a:latin typeface="Helvetica Neue" panose="020B0604020202020204" charset="0"/>
              </a:rPr>
              <a:t>: szakmai érdeklődés és elhivatottság mérése (pl. Állattenyésztő mérnöki alapképzési szak)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pályaalkalmassági és motivációs teszt (írásbeli)</a:t>
            </a:r>
            <a:r>
              <a:rPr lang="hu-HU" altLang="hu-HU" sz="4000" b="1" dirty="0">
                <a:latin typeface="Helvetica Neue" panose="020B0604020202020204" charset="0"/>
              </a:rPr>
              <a:t>: szakmai érdeklődés, alapvető tudásszint és elhivatottság mérése (pl. Természetvédelmi alapképzési szak)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motivációs beszélgetés VAGY pályaalkalmassági és motivációs teszt </a:t>
            </a:r>
            <a:r>
              <a:rPr lang="hu-HU" altLang="hu-HU" sz="4000" b="1" dirty="0">
                <a:latin typeface="Helvetica Neue" panose="020B0604020202020204" charset="0"/>
              </a:rPr>
              <a:t>(pl. Gépészmérnöki alapképzési szak)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endParaRPr lang="hu-HU" altLang="hu-HU" sz="4000" b="1" dirty="0">
              <a:latin typeface="Helvetica Neue" panose="020B0604020202020204" charset="0"/>
            </a:endParaRP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Az intézményi vizsga alkalmazása és típusa szakonként került meghatározásra. </a:t>
            </a: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  <a:hlinkClick r:id="rId5"/>
              </a:rPr>
              <a:t>https://uni-mate.hu</a:t>
            </a: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hu-HU" altLang="hu-HU" sz="4000" b="1" dirty="0">
                <a:latin typeface="Helvetica Neue" panose="020B0604020202020204" charset="0"/>
              </a:rPr>
              <a:t>Felvételi – Felvételi változások 2024 oldal, az oldal alján az egyes képzési területeken és szakokon alkalmazott intézményi pontok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endParaRPr lang="hu-HU" altLang="hu-HU" sz="4000" b="1" dirty="0">
              <a:latin typeface="Helvetica Neue" panose="020B0604020202020204" charset="0"/>
            </a:endParaRP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4000" b="1" dirty="0">
                <a:solidFill>
                  <a:srgbClr val="FF0000"/>
                </a:solidFill>
                <a:latin typeface="Helvetica Neue" panose="020B0604020202020204" charset="0"/>
              </a:rPr>
              <a:t>Az intézményi vizsgára jelentkezések benyújtása várhatóan az Egyetem honlapján keresztül lesz lehetséges!</a:t>
            </a:r>
          </a:p>
          <a:p>
            <a:pPr marL="571500" indent="-5715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endParaRPr lang="hu-HU" altLang="hu-HU" sz="4000" b="1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5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0"/>
          <p:cNvGrpSpPr/>
          <p:nvPr/>
        </p:nvGrpSpPr>
        <p:grpSpPr>
          <a:xfrm>
            <a:off x="858999" y="2999014"/>
            <a:ext cx="917986" cy="1015470"/>
            <a:chOff x="0" y="0"/>
            <a:chExt cx="917984" cy="1015468"/>
          </a:xfrm>
        </p:grpSpPr>
        <p:sp>
          <p:nvSpPr>
            <p:cNvPr id="116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3" name="Google Shape;143;p20"/>
          <p:cNvSpPr txBox="1"/>
          <p:nvPr/>
        </p:nvSpPr>
        <p:spPr>
          <a:xfrm>
            <a:off x="971456" y="485317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FELVÉTELI 2024</a:t>
            </a:r>
            <a:endParaRPr dirty="0"/>
          </a:p>
        </p:txBody>
      </p:sp>
      <p:sp>
        <p:nvSpPr>
          <p:cNvPr id="144" name="Google Shape;144;p20"/>
          <p:cNvSpPr txBox="1"/>
          <p:nvPr/>
        </p:nvSpPr>
        <p:spPr>
          <a:xfrm>
            <a:off x="971456" y="1069518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Jelentkezési és felvételi információk</a:t>
            </a:r>
            <a:endParaRPr b="1" dirty="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12F99E90-A2FF-4B63-8495-223FEE917ECF}"/>
              </a:ext>
            </a:extLst>
          </p:cNvPr>
          <p:cNvSpPr txBox="1"/>
          <p:nvPr/>
        </p:nvSpPr>
        <p:spPr>
          <a:xfrm>
            <a:off x="2592243" y="3082140"/>
            <a:ext cx="19222728" cy="901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5211" indent="-457200">
              <a:buFont typeface="Wingdings" panose="05000000000000000000" pitchFamily="2" charset="2"/>
              <a:buChar char="§"/>
              <a:defRPr/>
            </a:pPr>
            <a:r>
              <a:rPr lang="hu-HU" sz="4000" b="1" dirty="0">
                <a:latin typeface="Helvetica Neue" panose="020B0604020202020204" charset="0"/>
                <a:ea typeface="Arial"/>
                <a:cs typeface="Arial"/>
                <a:hlinkClick r:id="rId5"/>
              </a:rPr>
              <a:t>https://www.felvi.hu/felveteli/efelveteli</a:t>
            </a:r>
            <a:r>
              <a:rPr lang="hu-HU" sz="4000" b="1" dirty="0">
                <a:latin typeface="Helvetica Neue" panose="020B0604020202020204" charset="0"/>
                <a:ea typeface="Arial"/>
                <a:cs typeface="Arial"/>
              </a:rPr>
              <a:t> </a:t>
            </a:r>
          </a:p>
          <a:p>
            <a:pPr marL="545211" indent="-457200">
              <a:buFont typeface="Wingdings" panose="05000000000000000000" pitchFamily="2" charset="2"/>
              <a:buChar char="§"/>
              <a:defRPr/>
            </a:pPr>
            <a:r>
              <a:rPr lang="hu-HU" sz="4000" b="1" dirty="0">
                <a:latin typeface="Helvetica Neue" panose="020B0604020202020204" charset="0"/>
                <a:ea typeface="Arial"/>
                <a:cs typeface="Arial"/>
              </a:rPr>
              <a:t>Legfeljebb </a:t>
            </a:r>
            <a:r>
              <a:rPr lang="hu-HU" sz="4000" b="1" dirty="0">
                <a:solidFill>
                  <a:srgbClr val="FF0000"/>
                </a:solidFill>
                <a:latin typeface="Helvetica Neue" panose="020B0604020202020204" charset="0"/>
                <a:ea typeface="Arial"/>
                <a:cs typeface="Arial"/>
              </a:rPr>
              <a:t>6 (hat) jelentkezési hely</a:t>
            </a:r>
            <a:r>
              <a:rPr lang="hu-HU" sz="4000" b="1" dirty="0">
                <a:latin typeface="Helvetica Neue" panose="020B0604020202020204" charset="0"/>
                <a:ea typeface="Arial"/>
                <a:cs typeface="Arial"/>
              </a:rPr>
              <a:t>  jelölhető meg. Amennyiben a jelentkező ugyanazon jelentkezési hely mindkét finanszírozási formáját is megjelöli, akkor az egy jelentkezési helynek számít.</a:t>
            </a:r>
          </a:p>
          <a:p>
            <a:pPr marL="545211" indent="-457200" algn="just">
              <a:buFont typeface="Wingdings" panose="05000000000000000000" pitchFamily="2" charset="2"/>
              <a:buChar char="§"/>
              <a:defRPr/>
            </a:pPr>
            <a:r>
              <a:rPr lang="hu-HU" sz="4000" b="1" dirty="0">
                <a:latin typeface="Helvetica Neue" panose="020B0604020202020204" charset="0"/>
                <a:ea typeface="Arial"/>
                <a:cs typeface="Arial"/>
              </a:rPr>
              <a:t>A jelentkezési sorrend lényege az, hogy a jelentkező </a:t>
            </a:r>
            <a:r>
              <a:rPr lang="hu-HU" sz="4000" b="1" dirty="0">
                <a:solidFill>
                  <a:srgbClr val="FF0000"/>
                </a:solidFill>
                <a:latin typeface="Helvetica Neue" panose="020B0604020202020204" charset="0"/>
                <a:ea typeface="Arial"/>
                <a:cs typeface="Arial"/>
              </a:rPr>
              <a:t>preferencia-sorrendjét</a:t>
            </a:r>
            <a:r>
              <a:rPr lang="hu-HU" sz="4000" b="1" dirty="0">
                <a:latin typeface="Helvetica Neue" panose="020B0604020202020204" charset="0"/>
                <a:ea typeface="Arial"/>
                <a:cs typeface="Arial"/>
              </a:rPr>
              <a:t> tükrözze.</a:t>
            </a:r>
          </a:p>
          <a:p>
            <a:pPr marL="545211" indent="-457200">
              <a:buFont typeface="Wingdings" panose="05000000000000000000" pitchFamily="2" charset="2"/>
              <a:buChar char="§"/>
              <a:defRPr/>
            </a:pPr>
            <a:r>
              <a:rPr lang="hu-HU" altLang="hu-HU" sz="4000" b="1" dirty="0">
                <a:solidFill>
                  <a:srgbClr val="FF0000"/>
                </a:solidFill>
                <a:latin typeface="Helvetica Neue" panose="020B0604020202020204" charset="0"/>
                <a:ea typeface="Arial"/>
                <a:cs typeface="Arial"/>
              </a:rPr>
              <a:t>3 jelentkezésért NEM kell eljárási díjat fizetni! </a:t>
            </a:r>
            <a:r>
              <a:rPr lang="hu-HU" altLang="hu-HU" sz="4000" b="1" dirty="0">
                <a:latin typeface="Helvetica Neue" panose="020B0604020202020204" charset="0"/>
                <a:ea typeface="Arial"/>
                <a:cs typeface="Arial"/>
              </a:rPr>
              <a:t>A további jelentkezésekért jelentkezésenként 2000 Ft-ot kell fizetni!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solidFill>
                  <a:srgbClr val="FF0000"/>
                </a:solidFill>
                <a:latin typeface="Helvetica Neue" panose="020B0604020202020204" charset="0"/>
              </a:rPr>
              <a:t>A tanulmányi és érettségi pontokat az Oktatási Hivatal rögzíti.</a:t>
            </a:r>
            <a:endParaRPr lang="hu-HU" altLang="hu-HU" sz="4000" b="1" dirty="0">
              <a:latin typeface="Helvetica Neue" panose="020B0604020202020204" charset="0"/>
            </a:endParaRPr>
          </a:p>
          <a:p>
            <a:pPr marL="457200" indent="-4572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Az intézményi pontokat a felsőoktatási intézmény rögzíti.</a:t>
            </a:r>
            <a:endParaRPr lang="hu-HU" altLang="hu-HU" sz="4000" b="1" dirty="0">
              <a:latin typeface="Helvetica Neue" panose="020B0604020202020204" charset="0"/>
            </a:endParaRPr>
          </a:p>
          <a:p>
            <a:pPr marL="457200" indent="-4572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latin typeface="Helvetica Neue" panose="020B0604020202020204" charset="0"/>
              </a:rPr>
              <a:t>Intézményi pontokkal vagy a felvételi eljárással kapcsolatban tanács a MATE-</a:t>
            </a:r>
            <a:r>
              <a:rPr lang="hu-HU" altLang="hu-HU" sz="4000" b="1" dirty="0" err="1">
                <a:latin typeface="Helvetica Neue" panose="020B0604020202020204" charset="0"/>
              </a:rPr>
              <a:t>tól</a:t>
            </a:r>
            <a:r>
              <a:rPr lang="hu-HU" altLang="hu-HU" sz="4000" b="1" dirty="0">
                <a:latin typeface="Helvetica Neue" panose="020B0604020202020204" charset="0"/>
              </a:rPr>
              <a:t> az alábbi e-mail címen kérhető: </a:t>
            </a:r>
            <a:r>
              <a:rPr lang="hu-HU" altLang="hu-HU" sz="4000" b="1" dirty="0">
                <a:latin typeface="Helvetica Neue" panose="020B0604020202020204" charset="0"/>
                <a:hlinkClick r:id="rId6"/>
              </a:rPr>
              <a:t>felveteli.eljaras@uni-mate.hu</a:t>
            </a:r>
            <a:r>
              <a:rPr lang="hu-HU" altLang="hu-HU" sz="4000" b="1" dirty="0">
                <a:latin typeface="Helvetica Neue" panose="020B0604020202020204" charset="0"/>
              </a:rPr>
              <a:t> 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007856"/>
              </a:buClr>
              <a:buFont typeface="Wingdings" panose="05000000000000000000" pitchFamily="2" charset="2"/>
              <a:buChar char="§"/>
            </a:pPr>
            <a:r>
              <a:rPr lang="hu-HU" altLang="hu-HU" sz="4000" b="1" dirty="0">
                <a:latin typeface="Helvetica Neue" panose="020B0604020202020204" charset="0"/>
              </a:rPr>
              <a:t>Az adott képzéssel kapcsolatos szakmai kérdések tekintetében a felvételi tájékoztatóban a szaknál megjelölt kolléga tud segíteni.</a:t>
            </a:r>
            <a:endParaRPr lang="hu-HU" altLang="hu-HU" sz="4000" b="1" dirty="0">
              <a:latin typeface="Helvetica Neue" panose="020B060402020202020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34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0"/>
          <p:cNvGrpSpPr/>
          <p:nvPr/>
        </p:nvGrpSpPr>
        <p:grpSpPr>
          <a:xfrm>
            <a:off x="858999" y="2999014"/>
            <a:ext cx="917986" cy="1015470"/>
            <a:chOff x="0" y="0"/>
            <a:chExt cx="917984" cy="1015468"/>
          </a:xfrm>
        </p:grpSpPr>
        <p:sp>
          <p:nvSpPr>
            <p:cNvPr id="116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3" name="Google Shape;143;p20"/>
          <p:cNvSpPr txBox="1"/>
          <p:nvPr/>
        </p:nvSpPr>
        <p:spPr>
          <a:xfrm>
            <a:off x="971456" y="485317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FELVÉTELI 2024</a:t>
            </a:r>
            <a:endParaRPr dirty="0"/>
          </a:p>
        </p:txBody>
      </p:sp>
      <p:sp>
        <p:nvSpPr>
          <p:cNvPr id="144" name="Google Shape;144;p20"/>
          <p:cNvSpPr txBox="1"/>
          <p:nvPr/>
        </p:nvSpPr>
        <p:spPr>
          <a:xfrm>
            <a:off x="971456" y="1069518"/>
            <a:ext cx="865133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Határidők</a:t>
            </a:r>
            <a:endParaRPr b="1" dirty="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12F99E90-A2FF-4B63-8495-223FEE917ECF}"/>
              </a:ext>
            </a:extLst>
          </p:cNvPr>
          <p:cNvSpPr txBox="1"/>
          <p:nvPr/>
        </p:nvSpPr>
        <p:spPr>
          <a:xfrm>
            <a:off x="2592243" y="3082140"/>
            <a:ext cx="19222728" cy="946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Felvételi tájékoztató megjelenése és a jelentkezési lehetőség indulása: </a:t>
            </a: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2023. december 20.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endParaRPr lang="hu-HU" altLang="hu-HU" sz="3200" b="1" dirty="0">
              <a:solidFill>
                <a:schemeClr val="accent3">
                  <a:lumMod val="50000"/>
                </a:schemeClr>
              </a:solidFill>
              <a:latin typeface="Helvetica Neue" panose="020B0604020202020204" charset="0"/>
            </a:endParaRP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Jelentkezési és hitelesítési határidő: </a:t>
            </a:r>
            <a:r>
              <a:rPr lang="hu-HU" altLang="hu-HU" sz="3200" b="1" dirty="0">
                <a:solidFill>
                  <a:srgbClr val="FF0000"/>
                </a:solidFill>
                <a:latin typeface="Helvetica Neue" panose="020B0604020202020204" charset="0"/>
              </a:rPr>
              <a:t>2024. február 15. Ügyfélkapun keresztül hitelesítés szükséges!</a:t>
            </a:r>
          </a:p>
          <a:p>
            <a:pPr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A jelentkezéséhez csatolnia kell  a benyújtáskor már rendelkezésre álló dokumentum másolatokat.</a:t>
            </a:r>
          </a:p>
          <a:p>
            <a:pPr>
              <a:spcBef>
                <a:spcPts val="600"/>
              </a:spcBef>
              <a:buClr>
                <a:srgbClr val="007856"/>
              </a:buClr>
            </a:pPr>
            <a:r>
              <a:rPr lang="hu-HU" sz="3200" b="1" dirty="0">
                <a:latin typeface="Helvetica Neue" panose="020B0604020202020204" charset="0"/>
              </a:rPr>
              <a:t>Minden, az E- felvételi oldalon </a:t>
            </a:r>
            <a:r>
              <a:rPr lang="hu-HU" sz="3200" b="1" dirty="0">
                <a:solidFill>
                  <a:srgbClr val="FF0000"/>
                </a:solidFill>
                <a:latin typeface="Helvetica Neue" panose="020B0604020202020204" charset="0"/>
                <a:ea typeface="Arial"/>
                <a:cs typeface="Arial"/>
              </a:rPr>
              <a:t>megadott adatnak egyezni kell az érvényes okmányokkal, </a:t>
            </a:r>
            <a:r>
              <a:rPr lang="hu-HU" sz="3200" b="1" dirty="0">
                <a:latin typeface="Helvetica Neue" panose="020B0604020202020204" charset="0"/>
              </a:rPr>
              <a:t>amennyiben nem, </a:t>
            </a:r>
            <a:r>
              <a:rPr lang="hu-HU" sz="3200" b="1" dirty="0">
                <a:solidFill>
                  <a:srgbClr val="FF0000"/>
                </a:solidFill>
                <a:latin typeface="Helvetica Neue" panose="020B0604020202020204" charset="0"/>
                <a:ea typeface="Arial"/>
                <a:cs typeface="Arial"/>
              </a:rPr>
              <a:t>nem lesz hitelesíthető a benyújtott jelentkezési lap!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A 2006. január 1-je után megszerzett érettségi bizonyítványokat NEM KELL beküldeni!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A 2003. után szerzett nyelvvizsga bizonyítványokat NEM KELL beküldeni!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Minden más dokumentum beküldése fontos lehet (intézményi pontok)!</a:t>
            </a:r>
          </a:p>
          <a:p>
            <a:pPr>
              <a:spcBef>
                <a:spcPts val="600"/>
              </a:spcBef>
              <a:buClr>
                <a:srgbClr val="007856"/>
              </a:buClr>
            </a:pPr>
            <a:endParaRPr lang="hu-HU" altLang="hu-HU" sz="3200" b="1" dirty="0">
              <a:latin typeface="Helvetica Neue" panose="020B0604020202020204" charset="0"/>
            </a:endParaRP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Intézményi hiánypótlási felhívások kiküldése: </a:t>
            </a: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2024. június 9-ig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endParaRPr lang="hu-HU" altLang="hu-HU" sz="3200" b="1" dirty="0">
              <a:solidFill>
                <a:schemeClr val="accent3">
                  <a:lumMod val="50000"/>
                </a:schemeClr>
              </a:solidFill>
              <a:latin typeface="Helvetica Neue" panose="020B0604020202020204" charset="0"/>
            </a:endParaRP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Hiánypótlás, sorrendmódosítás, képzési hely módosítás határideje: </a:t>
            </a:r>
            <a:r>
              <a:rPr lang="hu-HU" altLang="hu-HU" sz="3200" b="1" dirty="0">
                <a:solidFill>
                  <a:srgbClr val="FF0000"/>
                </a:solidFill>
                <a:latin typeface="Helvetica Neue" panose="020B0604020202020204" charset="0"/>
              </a:rPr>
              <a:t>2024. július 10.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endParaRPr lang="hu-HU" altLang="hu-HU" sz="3200" b="1" dirty="0">
              <a:solidFill>
                <a:srgbClr val="FF0000"/>
              </a:solidFill>
              <a:latin typeface="Helvetica Neue" panose="020B0604020202020204" charset="0"/>
            </a:endParaRP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</a:rPr>
              <a:t>Ponthatár megállapítás: </a:t>
            </a: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2024. július 24.</a:t>
            </a:r>
          </a:p>
        </p:txBody>
      </p:sp>
    </p:spTree>
    <p:extLst>
      <p:ext uri="{BB962C8B-B14F-4D97-AF65-F5344CB8AC3E}">
        <p14:creationId xmlns:p14="http://schemas.microsoft.com/office/powerpoint/2010/main" val="7031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22208" t="-1" b="-1281"/>
          <a:stretch/>
        </p:blipFill>
        <p:spPr>
          <a:xfrm>
            <a:off x="-55638" y="-37310"/>
            <a:ext cx="16765662" cy="207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0"/>
          <p:cNvGrpSpPr/>
          <p:nvPr/>
        </p:nvGrpSpPr>
        <p:grpSpPr>
          <a:xfrm>
            <a:off x="858999" y="2999014"/>
            <a:ext cx="917986" cy="1015470"/>
            <a:chOff x="0" y="0"/>
            <a:chExt cx="917984" cy="1015468"/>
          </a:xfrm>
        </p:grpSpPr>
        <p:sp>
          <p:nvSpPr>
            <p:cNvPr id="116" name="Google Shape;116;p20"/>
            <p:cNvSpPr/>
            <p:nvPr/>
          </p:nvSpPr>
          <p:spPr>
            <a:xfrm>
              <a:off x="0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 flipH="1">
              <a:off x="30726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251839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flipH="1">
              <a:off x="282565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03001" y="475689"/>
              <a:ext cx="414231" cy="5397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 flipH="1">
              <a:off x="533727" y="0"/>
              <a:ext cx="384257" cy="4783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3" name="Google Shape;143;p20"/>
          <p:cNvSpPr txBox="1"/>
          <p:nvPr/>
        </p:nvSpPr>
        <p:spPr>
          <a:xfrm>
            <a:off x="971456" y="239096"/>
            <a:ext cx="8651334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FELVÉTELI 2024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200"/>
              <a:buFont typeface="Helvetica Neue"/>
              <a:buNone/>
            </a:pPr>
            <a:r>
              <a:rPr lang="hu-HU" sz="3200" b="1" dirty="0">
                <a:solidFill>
                  <a:srgbClr val="FEFDFF"/>
                </a:solidFill>
                <a:latin typeface="Helvetica Neue"/>
                <a:sym typeface="Helvetica Neue"/>
              </a:rPr>
              <a:t>Javaslatok a jelentkezőknek</a:t>
            </a:r>
            <a:endParaRPr dirty="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222" y="-236164"/>
            <a:ext cx="4122952" cy="262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12F99E90-A2FF-4B63-8495-223FEE917ECF}"/>
              </a:ext>
            </a:extLst>
          </p:cNvPr>
          <p:cNvSpPr txBox="1"/>
          <p:nvPr/>
        </p:nvSpPr>
        <p:spPr>
          <a:xfrm>
            <a:off x="2592243" y="3082140"/>
            <a:ext cx="1926005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Emelt szintű érettségi </a:t>
            </a:r>
            <a:r>
              <a:rPr lang="hu-HU" altLang="hu-HU" sz="3200" b="1" dirty="0">
                <a:latin typeface="Helvetica Neue" panose="020B0604020202020204" charset="0"/>
              </a:rPr>
              <a:t>teljesítése – az eredmény nominálértéken kerül beszámításra.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Jelentkezés intézményi vizsgára – esélyek javítása</a:t>
            </a:r>
            <a:r>
              <a:rPr lang="hu-HU" altLang="hu-HU" sz="3200" b="1" dirty="0">
                <a:latin typeface="Helvetica Neue" panose="020B0604020202020204" charset="0"/>
              </a:rPr>
              <a:t>, intézményi pont szerzése a középszintű érettségivel rendelkezők részére.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solidFill>
                  <a:schemeClr val="accent3">
                    <a:lumMod val="50000"/>
                  </a:schemeClr>
                </a:solidFill>
                <a:latin typeface="Helvetica Neue" panose="020B0604020202020204" charset="0"/>
              </a:rPr>
              <a:t>Intézményi pontok rendszerének alapos áttekintése </a:t>
            </a:r>
            <a:r>
              <a:rPr lang="hu-HU" altLang="hu-HU" sz="3200" b="1" dirty="0">
                <a:latin typeface="Helvetica Neue" panose="020B0604020202020204" charset="0"/>
              </a:rPr>
              <a:t>– rendkívül széles a skála, melyben sok a képzési terület vagy szakspecifikus elem.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 err="1">
                <a:solidFill>
                  <a:srgbClr val="0070C0"/>
                </a:solidFill>
                <a:latin typeface="Helvetica Neue" panose="020B0604020202020204" charset="0"/>
              </a:rPr>
              <a:t>Gyere</a:t>
            </a:r>
            <a:r>
              <a:rPr lang="hu-HU" altLang="hu-HU" sz="3200" b="1" dirty="0">
                <a:solidFill>
                  <a:srgbClr val="0070C0"/>
                </a:solidFill>
                <a:latin typeface="Helvetica Neue" panose="020B0604020202020204" charset="0"/>
              </a:rPr>
              <a:t> a MATE-</a:t>
            </a:r>
            <a:r>
              <a:rPr lang="hu-HU" altLang="hu-HU" sz="3200" b="1" dirty="0" err="1">
                <a:solidFill>
                  <a:srgbClr val="0070C0"/>
                </a:solidFill>
                <a:latin typeface="Helvetica Neue" panose="020B0604020202020204" charset="0"/>
              </a:rPr>
              <a:t>ra</a:t>
            </a:r>
            <a:r>
              <a:rPr lang="hu-HU" altLang="hu-HU" sz="3200" b="1" dirty="0">
                <a:solidFill>
                  <a:srgbClr val="0070C0"/>
                </a:solidFill>
                <a:latin typeface="Helvetica Neue" panose="020B0604020202020204" charset="0"/>
              </a:rPr>
              <a:t> ösztöndíj </a:t>
            </a:r>
            <a:r>
              <a:rPr lang="hu-HU" altLang="hu-HU" sz="3200" b="1" dirty="0">
                <a:latin typeface="Helvetica Neue" panose="020B0604020202020204" charset="0"/>
              </a:rPr>
              <a:t>– kiemelkedő tanulmányi teljesítményű, továbbá jó tanulmányi teljesítményű, de szociálisan rászoruló középiskolás diákok tanulmányai megkezdésének segítése (40 fő tanulmányi alapon, 10 fő szociális alapon, 50.000 Ft/hó az első félévben).</a:t>
            </a:r>
          </a:p>
          <a:p>
            <a:pPr eaLnBrk="1" hangingPunct="1">
              <a:spcBef>
                <a:spcPts val="600"/>
              </a:spcBef>
              <a:buClr>
                <a:srgbClr val="007856"/>
              </a:buClr>
            </a:pPr>
            <a:r>
              <a:rPr lang="hu-HU" altLang="hu-HU" sz="3200" b="1" dirty="0">
                <a:latin typeface="Helvetica Neue" panose="020B0604020202020204" charset="0"/>
                <a:hlinkClick r:id="rId5"/>
              </a:rPr>
              <a:t>https://uni-mate.hu</a:t>
            </a:r>
            <a:r>
              <a:rPr lang="hu-HU" altLang="hu-HU" sz="3200" b="1" dirty="0">
                <a:latin typeface="Helvetica Neue" panose="020B0604020202020204" charset="0"/>
              </a:rPr>
              <a:t> Felvételi – Felvételi változások 2024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BF95ADD-A44F-45F8-A729-FEA2C4891D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330" b="15186"/>
          <a:stretch/>
        </p:blipFill>
        <p:spPr>
          <a:xfrm>
            <a:off x="2592243" y="7299534"/>
            <a:ext cx="18029036" cy="61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2814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893</Words>
  <Application>Microsoft Office PowerPoint</Application>
  <PresentationFormat>Egyéni</PresentationFormat>
  <Paragraphs>88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Helvetica Neue</vt:lpstr>
      <vt:lpstr>Wingdings</vt:lpstr>
      <vt:lpstr>Arial</vt:lpstr>
      <vt:lpstr>21_BasicWhite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Szalai Ferenc</dc:creator>
  <cp:lastModifiedBy>Szalai Ferenc</cp:lastModifiedBy>
  <cp:revision>66</cp:revision>
  <dcterms:modified xsi:type="dcterms:W3CDTF">2023-12-15T09:51:58Z</dcterms:modified>
</cp:coreProperties>
</file>