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7" r:id="rId6"/>
    <p:sldId id="311" r:id="rId7"/>
    <p:sldId id="376" r:id="rId8"/>
    <p:sldId id="261" r:id="rId9"/>
    <p:sldId id="385" r:id="rId10"/>
    <p:sldId id="386" r:id="rId11"/>
    <p:sldId id="362" r:id="rId12"/>
    <p:sldId id="332" r:id="rId13"/>
  </p:sldIdLst>
  <p:sldSz cx="6858000" cy="9144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06EA3A-5897-41EB-FF17-911C7797DA19}" name="Vitányi Katalin" initials="VK" userId="S::VitanyiK@otpbank.hu::1bbead6b-982a-4394-9ad7-9c6420ba21e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nác Rita" initials="BR" lastIdx="2" clrIdx="0"/>
  <p:cmAuthor id="1" name="Takács Zoltán" initials="TZ" lastIdx="2" clrIdx="1">
    <p:extLst>
      <p:ext uri="{19B8F6BF-5375-455C-9EA6-DF929625EA0E}">
        <p15:presenceInfo xmlns:p15="http://schemas.microsoft.com/office/powerpoint/2012/main" userId="S-1-5-21-484763869-152049171-839522115-44227" providerId="AD"/>
      </p:ext>
    </p:extLst>
  </p:cmAuthor>
  <p:cmAuthor id="2" name="Vitányi Katalin" initials="VK" lastIdx="4" clrIdx="2">
    <p:extLst>
      <p:ext uri="{19B8F6BF-5375-455C-9EA6-DF929625EA0E}">
        <p15:presenceInfo xmlns:p15="http://schemas.microsoft.com/office/powerpoint/2012/main" userId="S::VitanyiK@otpbank.hu::1bbead6b-982a-4394-9ad7-9c6420ba21ef" providerId="AD"/>
      </p:ext>
    </p:extLst>
  </p:cmAuthor>
  <p:cmAuthor id="3" name="Nagy Péter József" initials="NPJ" lastIdx="3" clrIdx="3">
    <p:extLst>
      <p:ext uri="{19B8F6BF-5375-455C-9EA6-DF929625EA0E}">
        <p15:presenceInfo xmlns:p15="http://schemas.microsoft.com/office/powerpoint/2012/main" userId="S::NagyPeterJ@otpbank.hu::98e2803f-372a-4e23-be52-adc0ca0e9d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977"/>
    <a:srgbClr val="006648"/>
    <a:srgbClr val="9DC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4673" autoAdjust="0"/>
  </p:normalViewPr>
  <p:slideViewPr>
    <p:cSldViewPr>
      <p:cViewPr varScale="1">
        <p:scale>
          <a:sx n="79" d="100"/>
          <a:sy n="79" d="100"/>
        </p:scale>
        <p:origin x="29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533400"/>
            <a:ext cx="1554383" cy="331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533400"/>
            <a:ext cx="1554383" cy="33147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976251" y="293916"/>
            <a:ext cx="0" cy="588010"/>
          </a:xfrm>
          <a:custGeom>
            <a:avLst/>
            <a:gdLst/>
            <a:ahLst/>
            <a:cxnLst/>
            <a:rect l="l" t="t" r="r" b="b"/>
            <a:pathLst>
              <a:path h="588010">
                <a:moveTo>
                  <a:pt x="0" y="587832"/>
                </a:moveTo>
                <a:lnTo>
                  <a:pt x="0" y="0"/>
                </a:lnTo>
                <a:lnTo>
                  <a:pt x="0" y="587832"/>
                </a:lnTo>
                <a:close/>
              </a:path>
            </a:pathLst>
          </a:custGeom>
          <a:solidFill>
            <a:srgbClr val="0065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1222" y="1324829"/>
            <a:ext cx="6295555" cy="751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1214" y="2073673"/>
            <a:ext cx="5139690" cy="274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bg1"/>
                </a:solidFill>
                <a:latin typeface="DIN Next W1G Medium"/>
                <a:cs typeface="DIN Next W1G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pbank.hu/portal/hu/SzabadFelhasznalasuHitelek/Jelzaloghitel" TargetMode="External"/><Relationship Id="rId2" Type="http://schemas.openxmlformats.org/officeDocument/2006/relationships/hyperlink" Target="http://www.otpbank.hu/portal/hu/Lakashitel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g object 24"/>
          <p:cNvSpPr/>
          <p:nvPr/>
        </p:nvSpPr>
        <p:spPr>
          <a:xfrm>
            <a:off x="0" y="4617244"/>
            <a:ext cx="3276600" cy="4526756"/>
          </a:xfrm>
          <a:custGeom>
            <a:avLst/>
            <a:gdLst/>
            <a:ahLst/>
            <a:cxnLst/>
            <a:rect l="l" t="t" r="r" b="b"/>
            <a:pathLst>
              <a:path w="5735955" h="7874000">
                <a:moveTo>
                  <a:pt x="5735423" y="4597400"/>
                </a:moveTo>
                <a:lnTo>
                  <a:pt x="3691768" y="4597400"/>
                </a:lnTo>
                <a:lnTo>
                  <a:pt x="3691451" y="4648200"/>
                </a:lnTo>
                <a:lnTo>
                  <a:pt x="3690502" y="4699000"/>
                </a:lnTo>
                <a:lnTo>
                  <a:pt x="3688926" y="4737100"/>
                </a:lnTo>
                <a:lnTo>
                  <a:pt x="3686726" y="4787900"/>
                </a:lnTo>
                <a:lnTo>
                  <a:pt x="3683907" y="4838700"/>
                </a:lnTo>
                <a:lnTo>
                  <a:pt x="3680472" y="4889500"/>
                </a:lnTo>
                <a:lnTo>
                  <a:pt x="3676426" y="4940300"/>
                </a:lnTo>
                <a:lnTo>
                  <a:pt x="3671773" y="4978400"/>
                </a:lnTo>
                <a:lnTo>
                  <a:pt x="3666516" y="5029200"/>
                </a:lnTo>
                <a:lnTo>
                  <a:pt x="3660659" y="5080000"/>
                </a:lnTo>
                <a:lnTo>
                  <a:pt x="3654208" y="5130800"/>
                </a:lnTo>
                <a:lnTo>
                  <a:pt x="3647164" y="5168900"/>
                </a:lnTo>
                <a:lnTo>
                  <a:pt x="3639534" y="5219700"/>
                </a:lnTo>
                <a:lnTo>
                  <a:pt x="3631320" y="5270500"/>
                </a:lnTo>
                <a:lnTo>
                  <a:pt x="3622526" y="5308600"/>
                </a:lnTo>
                <a:lnTo>
                  <a:pt x="3613157" y="5359400"/>
                </a:lnTo>
                <a:lnTo>
                  <a:pt x="3603217" y="5397500"/>
                </a:lnTo>
                <a:lnTo>
                  <a:pt x="3592710" y="5448300"/>
                </a:lnTo>
                <a:lnTo>
                  <a:pt x="3581639" y="5499100"/>
                </a:lnTo>
                <a:lnTo>
                  <a:pt x="3570009" y="5537200"/>
                </a:lnTo>
                <a:lnTo>
                  <a:pt x="3557823" y="5588000"/>
                </a:lnTo>
                <a:lnTo>
                  <a:pt x="3545087" y="5626100"/>
                </a:lnTo>
                <a:lnTo>
                  <a:pt x="3531803" y="5676900"/>
                </a:lnTo>
                <a:lnTo>
                  <a:pt x="3517975" y="5715000"/>
                </a:lnTo>
                <a:lnTo>
                  <a:pt x="3503609" y="5765800"/>
                </a:lnTo>
                <a:lnTo>
                  <a:pt x="3488707" y="5803900"/>
                </a:lnTo>
                <a:lnTo>
                  <a:pt x="3473274" y="5842000"/>
                </a:lnTo>
                <a:lnTo>
                  <a:pt x="3457314" y="5892800"/>
                </a:lnTo>
                <a:lnTo>
                  <a:pt x="3440830" y="5930900"/>
                </a:lnTo>
                <a:lnTo>
                  <a:pt x="3423828" y="5969000"/>
                </a:lnTo>
                <a:lnTo>
                  <a:pt x="3406310" y="6019800"/>
                </a:lnTo>
                <a:lnTo>
                  <a:pt x="3388281" y="6057900"/>
                </a:lnTo>
                <a:lnTo>
                  <a:pt x="3369744" y="6096000"/>
                </a:lnTo>
                <a:lnTo>
                  <a:pt x="3350705" y="6146800"/>
                </a:lnTo>
                <a:lnTo>
                  <a:pt x="3331166" y="6184900"/>
                </a:lnTo>
                <a:lnTo>
                  <a:pt x="3311133" y="6223000"/>
                </a:lnTo>
                <a:lnTo>
                  <a:pt x="3290608" y="6261100"/>
                </a:lnTo>
                <a:lnTo>
                  <a:pt x="3269596" y="6299200"/>
                </a:lnTo>
                <a:lnTo>
                  <a:pt x="3248101" y="6350000"/>
                </a:lnTo>
                <a:lnTo>
                  <a:pt x="3226127" y="6388100"/>
                </a:lnTo>
                <a:lnTo>
                  <a:pt x="3203678" y="6426200"/>
                </a:lnTo>
                <a:lnTo>
                  <a:pt x="3180758" y="6464300"/>
                </a:lnTo>
                <a:lnTo>
                  <a:pt x="3157370" y="6502400"/>
                </a:lnTo>
                <a:lnTo>
                  <a:pt x="3133520" y="6540500"/>
                </a:lnTo>
                <a:lnTo>
                  <a:pt x="3109211" y="6578600"/>
                </a:lnTo>
                <a:lnTo>
                  <a:pt x="3084446" y="6616700"/>
                </a:lnTo>
                <a:lnTo>
                  <a:pt x="3059231" y="6654800"/>
                </a:lnTo>
                <a:lnTo>
                  <a:pt x="3033569" y="6692900"/>
                </a:lnTo>
                <a:lnTo>
                  <a:pt x="3007463" y="6731000"/>
                </a:lnTo>
                <a:lnTo>
                  <a:pt x="2980919" y="6756400"/>
                </a:lnTo>
                <a:lnTo>
                  <a:pt x="2953940" y="6794500"/>
                </a:lnTo>
                <a:lnTo>
                  <a:pt x="2926530" y="6832600"/>
                </a:lnTo>
                <a:lnTo>
                  <a:pt x="2898692" y="6870700"/>
                </a:lnTo>
                <a:lnTo>
                  <a:pt x="2870432" y="6908800"/>
                </a:lnTo>
                <a:lnTo>
                  <a:pt x="2841753" y="6934200"/>
                </a:lnTo>
                <a:lnTo>
                  <a:pt x="2812659" y="6972300"/>
                </a:lnTo>
                <a:lnTo>
                  <a:pt x="2783155" y="7010400"/>
                </a:lnTo>
                <a:lnTo>
                  <a:pt x="2753243" y="7035800"/>
                </a:lnTo>
                <a:lnTo>
                  <a:pt x="2722928" y="7073900"/>
                </a:lnTo>
                <a:lnTo>
                  <a:pt x="2692215" y="7099300"/>
                </a:lnTo>
                <a:lnTo>
                  <a:pt x="2661107" y="7137400"/>
                </a:lnTo>
                <a:lnTo>
                  <a:pt x="2629608" y="7162800"/>
                </a:lnTo>
                <a:lnTo>
                  <a:pt x="2597722" y="7200900"/>
                </a:lnTo>
                <a:lnTo>
                  <a:pt x="2565453" y="7226300"/>
                </a:lnTo>
                <a:lnTo>
                  <a:pt x="2532806" y="7264400"/>
                </a:lnTo>
                <a:lnTo>
                  <a:pt x="2499783" y="7289800"/>
                </a:lnTo>
                <a:lnTo>
                  <a:pt x="2466390" y="7327900"/>
                </a:lnTo>
                <a:lnTo>
                  <a:pt x="2432630" y="7353300"/>
                </a:lnTo>
                <a:lnTo>
                  <a:pt x="2364026" y="7404100"/>
                </a:lnTo>
                <a:lnTo>
                  <a:pt x="2329190" y="7442200"/>
                </a:lnTo>
                <a:lnTo>
                  <a:pt x="2258470" y="7493000"/>
                </a:lnTo>
                <a:lnTo>
                  <a:pt x="2149830" y="7569200"/>
                </a:lnTo>
                <a:lnTo>
                  <a:pt x="2038213" y="7645400"/>
                </a:lnTo>
                <a:lnTo>
                  <a:pt x="1923729" y="7721600"/>
                </a:lnTo>
                <a:lnTo>
                  <a:pt x="1884949" y="7734300"/>
                </a:lnTo>
                <a:lnTo>
                  <a:pt x="1766810" y="7810500"/>
                </a:lnTo>
                <a:lnTo>
                  <a:pt x="1726844" y="7823200"/>
                </a:lnTo>
                <a:lnTo>
                  <a:pt x="1686591" y="7848600"/>
                </a:lnTo>
                <a:lnTo>
                  <a:pt x="1646056" y="7861300"/>
                </a:lnTo>
                <a:lnTo>
                  <a:pt x="1616085" y="7874000"/>
                </a:lnTo>
                <a:lnTo>
                  <a:pt x="4692865" y="7874000"/>
                </a:lnTo>
                <a:lnTo>
                  <a:pt x="4712410" y="7848600"/>
                </a:lnTo>
                <a:lnTo>
                  <a:pt x="4738053" y="7810500"/>
                </a:lnTo>
                <a:lnTo>
                  <a:pt x="4763411" y="7772400"/>
                </a:lnTo>
                <a:lnTo>
                  <a:pt x="4788482" y="7747000"/>
                </a:lnTo>
                <a:lnTo>
                  <a:pt x="4813264" y="7708900"/>
                </a:lnTo>
                <a:lnTo>
                  <a:pt x="4837755" y="7670800"/>
                </a:lnTo>
                <a:lnTo>
                  <a:pt x="4861955" y="7632700"/>
                </a:lnTo>
                <a:lnTo>
                  <a:pt x="4885861" y="7594600"/>
                </a:lnTo>
                <a:lnTo>
                  <a:pt x="4909472" y="7556500"/>
                </a:lnTo>
                <a:lnTo>
                  <a:pt x="4932786" y="7518400"/>
                </a:lnTo>
                <a:lnTo>
                  <a:pt x="4955801" y="7480300"/>
                </a:lnTo>
                <a:lnTo>
                  <a:pt x="4978517" y="7429500"/>
                </a:lnTo>
                <a:lnTo>
                  <a:pt x="5000931" y="7391400"/>
                </a:lnTo>
                <a:lnTo>
                  <a:pt x="5023042" y="7353300"/>
                </a:lnTo>
                <a:lnTo>
                  <a:pt x="5044848" y="7315200"/>
                </a:lnTo>
                <a:lnTo>
                  <a:pt x="5066347" y="7277100"/>
                </a:lnTo>
                <a:lnTo>
                  <a:pt x="5087539" y="7239000"/>
                </a:lnTo>
                <a:lnTo>
                  <a:pt x="5108422" y="7200900"/>
                </a:lnTo>
                <a:lnTo>
                  <a:pt x="5128993" y="7162800"/>
                </a:lnTo>
                <a:lnTo>
                  <a:pt x="5149251" y="7112000"/>
                </a:lnTo>
                <a:lnTo>
                  <a:pt x="5169195" y="7073900"/>
                </a:lnTo>
                <a:lnTo>
                  <a:pt x="5188823" y="7035800"/>
                </a:lnTo>
                <a:lnTo>
                  <a:pt x="5208134" y="6997700"/>
                </a:lnTo>
                <a:lnTo>
                  <a:pt x="5227126" y="6946900"/>
                </a:lnTo>
                <a:lnTo>
                  <a:pt x="5245797" y="6908800"/>
                </a:lnTo>
                <a:lnTo>
                  <a:pt x="5264145" y="6870700"/>
                </a:lnTo>
                <a:lnTo>
                  <a:pt x="5282170" y="6832600"/>
                </a:lnTo>
                <a:lnTo>
                  <a:pt x="5299869" y="6781800"/>
                </a:lnTo>
                <a:lnTo>
                  <a:pt x="5317241" y="6743700"/>
                </a:lnTo>
                <a:lnTo>
                  <a:pt x="5334285" y="6705600"/>
                </a:lnTo>
                <a:lnTo>
                  <a:pt x="5350998" y="6654800"/>
                </a:lnTo>
                <a:lnTo>
                  <a:pt x="5367379" y="6616700"/>
                </a:lnTo>
                <a:lnTo>
                  <a:pt x="5383427" y="6578600"/>
                </a:lnTo>
                <a:lnTo>
                  <a:pt x="5399140" y="6527800"/>
                </a:lnTo>
                <a:lnTo>
                  <a:pt x="5414516" y="6489700"/>
                </a:lnTo>
                <a:lnTo>
                  <a:pt x="5429554" y="6438900"/>
                </a:lnTo>
                <a:lnTo>
                  <a:pt x="5444252" y="6400800"/>
                </a:lnTo>
                <a:lnTo>
                  <a:pt x="5458609" y="6362700"/>
                </a:lnTo>
                <a:lnTo>
                  <a:pt x="5472623" y="6311900"/>
                </a:lnTo>
                <a:lnTo>
                  <a:pt x="5486292" y="6273800"/>
                </a:lnTo>
                <a:lnTo>
                  <a:pt x="5499615" y="6223000"/>
                </a:lnTo>
                <a:lnTo>
                  <a:pt x="5512590" y="6184900"/>
                </a:lnTo>
                <a:lnTo>
                  <a:pt x="5525216" y="6134100"/>
                </a:lnTo>
                <a:lnTo>
                  <a:pt x="5537490" y="6096000"/>
                </a:lnTo>
                <a:lnTo>
                  <a:pt x="5549413" y="6045200"/>
                </a:lnTo>
                <a:lnTo>
                  <a:pt x="5560981" y="6007100"/>
                </a:lnTo>
                <a:lnTo>
                  <a:pt x="5572193" y="5956300"/>
                </a:lnTo>
                <a:lnTo>
                  <a:pt x="5583048" y="5918200"/>
                </a:lnTo>
                <a:lnTo>
                  <a:pt x="5593544" y="5867400"/>
                </a:lnTo>
                <a:lnTo>
                  <a:pt x="5603679" y="5816600"/>
                </a:lnTo>
                <a:lnTo>
                  <a:pt x="5613452" y="5778500"/>
                </a:lnTo>
                <a:lnTo>
                  <a:pt x="5622862" y="5727700"/>
                </a:lnTo>
                <a:lnTo>
                  <a:pt x="5631906" y="5689600"/>
                </a:lnTo>
                <a:lnTo>
                  <a:pt x="5640583" y="5638800"/>
                </a:lnTo>
                <a:lnTo>
                  <a:pt x="5648892" y="5588000"/>
                </a:lnTo>
                <a:lnTo>
                  <a:pt x="5656830" y="5549900"/>
                </a:lnTo>
                <a:lnTo>
                  <a:pt x="5664397" y="5499100"/>
                </a:lnTo>
                <a:lnTo>
                  <a:pt x="5671591" y="5448300"/>
                </a:lnTo>
                <a:lnTo>
                  <a:pt x="5678409" y="5410200"/>
                </a:lnTo>
                <a:lnTo>
                  <a:pt x="5684851" y="5359400"/>
                </a:lnTo>
                <a:lnTo>
                  <a:pt x="5690916" y="5308600"/>
                </a:lnTo>
                <a:lnTo>
                  <a:pt x="5696600" y="5270500"/>
                </a:lnTo>
                <a:lnTo>
                  <a:pt x="5701903" y="5219700"/>
                </a:lnTo>
                <a:lnTo>
                  <a:pt x="5706823" y="5168900"/>
                </a:lnTo>
                <a:lnTo>
                  <a:pt x="5711359" y="5130800"/>
                </a:lnTo>
                <a:lnTo>
                  <a:pt x="5715509" y="5080000"/>
                </a:lnTo>
                <a:lnTo>
                  <a:pt x="5719271" y="5029200"/>
                </a:lnTo>
                <a:lnTo>
                  <a:pt x="5722644" y="4978400"/>
                </a:lnTo>
                <a:lnTo>
                  <a:pt x="5725626" y="4940300"/>
                </a:lnTo>
                <a:lnTo>
                  <a:pt x="5728216" y="4889500"/>
                </a:lnTo>
                <a:lnTo>
                  <a:pt x="5730411" y="4838700"/>
                </a:lnTo>
                <a:lnTo>
                  <a:pt x="5732211" y="4787900"/>
                </a:lnTo>
                <a:lnTo>
                  <a:pt x="5733614" y="4749800"/>
                </a:lnTo>
                <a:lnTo>
                  <a:pt x="5734618" y="4699000"/>
                </a:lnTo>
                <a:lnTo>
                  <a:pt x="5735221" y="4648200"/>
                </a:lnTo>
                <a:lnTo>
                  <a:pt x="5735423" y="4597400"/>
                </a:lnTo>
                <a:close/>
              </a:path>
              <a:path w="5735955" h="7874000">
                <a:moveTo>
                  <a:pt x="333533" y="2108200"/>
                </a:moveTo>
                <a:lnTo>
                  <a:pt x="0" y="2108200"/>
                </a:lnTo>
                <a:lnTo>
                  <a:pt x="0" y="7112000"/>
                </a:lnTo>
                <a:lnTo>
                  <a:pt x="46952" y="7124700"/>
                </a:lnTo>
                <a:lnTo>
                  <a:pt x="143361" y="7124700"/>
                </a:lnTo>
                <a:lnTo>
                  <a:pt x="191327" y="7112000"/>
                </a:lnTo>
                <a:lnTo>
                  <a:pt x="333822" y="7112000"/>
                </a:lnTo>
                <a:lnTo>
                  <a:pt x="380826" y="7099300"/>
                </a:lnTo>
                <a:lnTo>
                  <a:pt x="427570" y="7099300"/>
                </a:lnTo>
                <a:lnTo>
                  <a:pt x="474044" y="7086600"/>
                </a:lnTo>
                <a:lnTo>
                  <a:pt x="520242" y="7086600"/>
                </a:lnTo>
                <a:lnTo>
                  <a:pt x="611774" y="7061200"/>
                </a:lnTo>
                <a:lnTo>
                  <a:pt x="657092" y="7061200"/>
                </a:lnTo>
                <a:lnTo>
                  <a:pt x="922217" y="6985000"/>
                </a:lnTo>
                <a:lnTo>
                  <a:pt x="965198" y="6959600"/>
                </a:lnTo>
                <a:lnTo>
                  <a:pt x="1050052" y="6934200"/>
                </a:lnTo>
                <a:lnTo>
                  <a:pt x="1091909" y="6908800"/>
                </a:lnTo>
                <a:lnTo>
                  <a:pt x="1133376" y="6896100"/>
                </a:lnTo>
                <a:lnTo>
                  <a:pt x="1174444" y="6870700"/>
                </a:lnTo>
                <a:lnTo>
                  <a:pt x="1215104" y="6858000"/>
                </a:lnTo>
                <a:lnTo>
                  <a:pt x="1295172" y="6807200"/>
                </a:lnTo>
                <a:lnTo>
                  <a:pt x="1334562" y="6794500"/>
                </a:lnTo>
                <a:lnTo>
                  <a:pt x="1412017" y="6743700"/>
                </a:lnTo>
                <a:lnTo>
                  <a:pt x="1487648" y="6692900"/>
                </a:lnTo>
                <a:lnTo>
                  <a:pt x="1561390" y="6642100"/>
                </a:lnTo>
                <a:lnTo>
                  <a:pt x="1633180" y="6591300"/>
                </a:lnTo>
                <a:lnTo>
                  <a:pt x="1668321" y="6565900"/>
                </a:lnTo>
                <a:lnTo>
                  <a:pt x="1702950" y="6540500"/>
                </a:lnTo>
                <a:lnTo>
                  <a:pt x="1737058" y="6502400"/>
                </a:lnTo>
                <a:lnTo>
                  <a:pt x="1770637" y="6477000"/>
                </a:lnTo>
                <a:lnTo>
                  <a:pt x="1803679" y="6451600"/>
                </a:lnTo>
                <a:lnTo>
                  <a:pt x="1836176" y="6413500"/>
                </a:lnTo>
                <a:lnTo>
                  <a:pt x="1868119" y="6388100"/>
                </a:lnTo>
                <a:lnTo>
                  <a:pt x="1899501" y="6350000"/>
                </a:lnTo>
                <a:lnTo>
                  <a:pt x="1930313" y="6324600"/>
                </a:lnTo>
                <a:lnTo>
                  <a:pt x="1960547" y="6286500"/>
                </a:lnTo>
                <a:lnTo>
                  <a:pt x="1990195" y="6248400"/>
                </a:lnTo>
                <a:lnTo>
                  <a:pt x="2019249" y="6223000"/>
                </a:lnTo>
                <a:lnTo>
                  <a:pt x="2047701" y="6184900"/>
                </a:lnTo>
                <a:lnTo>
                  <a:pt x="2075543" y="6146800"/>
                </a:lnTo>
                <a:lnTo>
                  <a:pt x="2102766" y="6108700"/>
                </a:lnTo>
                <a:lnTo>
                  <a:pt x="2129363" y="6083300"/>
                </a:lnTo>
                <a:lnTo>
                  <a:pt x="2155324" y="6045200"/>
                </a:lnTo>
                <a:lnTo>
                  <a:pt x="2180643" y="6007100"/>
                </a:lnTo>
                <a:lnTo>
                  <a:pt x="2205311" y="5969000"/>
                </a:lnTo>
                <a:lnTo>
                  <a:pt x="2229320" y="5930900"/>
                </a:lnTo>
                <a:lnTo>
                  <a:pt x="2252662" y="5892800"/>
                </a:lnTo>
                <a:lnTo>
                  <a:pt x="2275328" y="5854700"/>
                </a:lnTo>
                <a:lnTo>
                  <a:pt x="2297311" y="5816600"/>
                </a:lnTo>
                <a:lnTo>
                  <a:pt x="2318602" y="5765800"/>
                </a:lnTo>
                <a:lnTo>
                  <a:pt x="2339193" y="5727700"/>
                </a:lnTo>
                <a:lnTo>
                  <a:pt x="2359076" y="5689600"/>
                </a:lnTo>
                <a:lnTo>
                  <a:pt x="2378244" y="5651500"/>
                </a:lnTo>
                <a:lnTo>
                  <a:pt x="2396687" y="5613400"/>
                </a:lnTo>
                <a:lnTo>
                  <a:pt x="2414398" y="5562600"/>
                </a:lnTo>
                <a:lnTo>
                  <a:pt x="2431368" y="5524500"/>
                </a:lnTo>
                <a:lnTo>
                  <a:pt x="2447590" y="5486400"/>
                </a:lnTo>
                <a:lnTo>
                  <a:pt x="2463055" y="5435600"/>
                </a:lnTo>
                <a:lnTo>
                  <a:pt x="2477756" y="5397500"/>
                </a:lnTo>
                <a:lnTo>
                  <a:pt x="2491683" y="5346700"/>
                </a:lnTo>
                <a:lnTo>
                  <a:pt x="2504829" y="5308600"/>
                </a:lnTo>
                <a:lnTo>
                  <a:pt x="2517187" y="5257800"/>
                </a:lnTo>
                <a:lnTo>
                  <a:pt x="2528746" y="5219700"/>
                </a:lnTo>
                <a:lnTo>
                  <a:pt x="2539501" y="5168900"/>
                </a:lnTo>
                <a:lnTo>
                  <a:pt x="2549441" y="5130800"/>
                </a:lnTo>
                <a:lnTo>
                  <a:pt x="2558560" y="5080000"/>
                </a:lnTo>
                <a:lnTo>
                  <a:pt x="2566849" y="5041900"/>
                </a:lnTo>
                <a:lnTo>
                  <a:pt x="2574300" y="4991100"/>
                </a:lnTo>
                <a:lnTo>
                  <a:pt x="2580905" y="4940300"/>
                </a:lnTo>
                <a:lnTo>
                  <a:pt x="2586656" y="4902200"/>
                </a:lnTo>
                <a:lnTo>
                  <a:pt x="2591544" y="4851400"/>
                </a:lnTo>
                <a:lnTo>
                  <a:pt x="2595561" y="4800600"/>
                </a:lnTo>
                <a:lnTo>
                  <a:pt x="2598700" y="4749800"/>
                </a:lnTo>
                <a:lnTo>
                  <a:pt x="2600953" y="4711700"/>
                </a:lnTo>
                <a:lnTo>
                  <a:pt x="2602310" y="4660900"/>
                </a:lnTo>
                <a:lnTo>
                  <a:pt x="2602764" y="4610100"/>
                </a:lnTo>
                <a:lnTo>
                  <a:pt x="2602310" y="4559300"/>
                </a:lnTo>
                <a:lnTo>
                  <a:pt x="2600953" y="4508500"/>
                </a:lnTo>
                <a:lnTo>
                  <a:pt x="2598700" y="4470400"/>
                </a:lnTo>
                <a:lnTo>
                  <a:pt x="2595561" y="4419600"/>
                </a:lnTo>
                <a:lnTo>
                  <a:pt x="2591544" y="4368800"/>
                </a:lnTo>
                <a:lnTo>
                  <a:pt x="2586655" y="4330700"/>
                </a:lnTo>
                <a:lnTo>
                  <a:pt x="2580905" y="4279900"/>
                </a:lnTo>
                <a:lnTo>
                  <a:pt x="2574300" y="4229100"/>
                </a:lnTo>
                <a:lnTo>
                  <a:pt x="2566849" y="4191000"/>
                </a:lnTo>
                <a:lnTo>
                  <a:pt x="2558560" y="4140200"/>
                </a:lnTo>
                <a:lnTo>
                  <a:pt x="2549440" y="4089400"/>
                </a:lnTo>
                <a:lnTo>
                  <a:pt x="2539500" y="4051300"/>
                </a:lnTo>
                <a:lnTo>
                  <a:pt x="2528745" y="4000500"/>
                </a:lnTo>
                <a:lnTo>
                  <a:pt x="2517185" y="3962400"/>
                </a:lnTo>
                <a:lnTo>
                  <a:pt x="2504828" y="3911600"/>
                </a:lnTo>
                <a:lnTo>
                  <a:pt x="2491681" y="3873500"/>
                </a:lnTo>
                <a:lnTo>
                  <a:pt x="2477753" y="3822700"/>
                </a:lnTo>
                <a:lnTo>
                  <a:pt x="2463052" y="3784600"/>
                </a:lnTo>
                <a:lnTo>
                  <a:pt x="2447586" y="3746500"/>
                </a:lnTo>
                <a:lnTo>
                  <a:pt x="2431364" y="3695700"/>
                </a:lnTo>
                <a:lnTo>
                  <a:pt x="2414393" y="3657600"/>
                </a:lnTo>
                <a:lnTo>
                  <a:pt x="2396681" y="3619500"/>
                </a:lnTo>
                <a:lnTo>
                  <a:pt x="2378237" y="3568700"/>
                </a:lnTo>
                <a:lnTo>
                  <a:pt x="2359069" y="3530600"/>
                </a:lnTo>
                <a:lnTo>
                  <a:pt x="2339185" y="3492500"/>
                </a:lnTo>
                <a:lnTo>
                  <a:pt x="2318592" y="3454400"/>
                </a:lnTo>
                <a:lnTo>
                  <a:pt x="2297300" y="3416300"/>
                </a:lnTo>
                <a:lnTo>
                  <a:pt x="2275316" y="3365500"/>
                </a:lnTo>
                <a:lnTo>
                  <a:pt x="2252649" y="3327400"/>
                </a:lnTo>
                <a:lnTo>
                  <a:pt x="2229305" y="3289300"/>
                </a:lnTo>
                <a:lnTo>
                  <a:pt x="2205295" y="3251200"/>
                </a:lnTo>
                <a:lnTo>
                  <a:pt x="2180626" y="3213100"/>
                </a:lnTo>
                <a:lnTo>
                  <a:pt x="2155305" y="3175000"/>
                </a:lnTo>
                <a:lnTo>
                  <a:pt x="2129341" y="3149600"/>
                </a:lnTo>
                <a:lnTo>
                  <a:pt x="2102743" y="3111500"/>
                </a:lnTo>
                <a:lnTo>
                  <a:pt x="2075517" y="3073400"/>
                </a:lnTo>
                <a:lnTo>
                  <a:pt x="2047674" y="3035300"/>
                </a:lnTo>
                <a:lnTo>
                  <a:pt x="2019219" y="2997200"/>
                </a:lnTo>
                <a:lnTo>
                  <a:pt x="1990163" y="2971800"/>
                </a:lnTo>
                <a:lnTo>
                  <a:pt x="1960512" y="2933700"/>
                </a:lnTo>
                <a:lnTo>
                  <a:pt x="1930275" y="2895600"/>
                </a:lnTo>
                <a:lnTo>
                  <a:pt x="1899460" y="2870200"/>
                </a:lnTo>
                <a:lnTo>
                  <a:pt x="1868076" y="2832100"/>
                </a:lnTo>
                <a:lnTo>
                  <a:pt x="1836130" y="2806700"/>
                </a:lnTo>
                <a:lnTo>
                  <a:pt x="1803630" y="2781300"/>
                </a:lnTo>
                <a:lnTo>
                  <a:pt x="1770585" y="2743200"/>
                </a:lnTo>
                <a:lnTo>
                  <a:pt x="1737002" y="2717800"/>
                </a:lnTo>
                <a:lnTo>
                  <a:pt x="1702890" y="2692400"/>
                </a:lnTo>
                <a:lnTo>
                  <a:pt x="1668257" y="2654300"/>
                </a:lnTo>
                <a:lnTo>
                  <a:pt x="1633112" y="2628900"/>
                </a:lnTo>
                <a:lnTo>
                  <a:pt x="1561314" y="2578100"/>
                </a:lnTo>
                <a:lnTo>
                  <a:pt x="1487562" y="2527300"/>
                </a:lnTo>
                <a:lnTo>
                  <a:pt x="1411921" y="2476500"/>
                </a:lnTo>
                <a:lnTo>
                  <a:pt x="1334456" y="2425700"/>
                </a:lnTo>
                <a:lnTo>
                  <a:pt x="1295060" y="2413000"/>
                </a:lnTo>
                <a:lnTo>
                  <a:pt x="1214981" y="2362200"/>
                </a:lnTo>
                <a:lnTo>
                  <a:pt x="1174314" y="2349500"/>
                </a:lnTo>
                <a:lnTo>
                  <a:pt x="1133240" y="2324100"/>
                </a:lnTo>
                <a:lnTo>
                  <a:pt x="1091767" y="2311400"/>
                </a:lnTo>
                <a:lnTo>
                  <a:pt x="1049903" y="2286000"/>
                </a:lnTo>
                <a:lnTo>
                  <a:pt x="922046" y="2247900"/>
                </a:lnTo>
                <a:lnTo>
                  <a:pt x="878699" y="2222500"/>
                </a:lnTo>
                <a:lnTo>
                  <a:pt x="701889" y="2171700"/>
                </a:lnTo>
                <a:lnTo>
                  <a:pt x="656872" y="2171700"/>
                </a:lnTo>
                <a:lnTo>
                  <a:pt x="519994" y="2133600"/>
                </a:lnTo>
                <a:lnTo>
                  <a:pt x="473787" y="2133600"/>
                </a:lnTo>
                <a:lnTo>
                  <a:pt x="427302" y="2120900"/>
                </a:lnTo>
                <a:lnTo>
                  <a:pt x="380548" y="2120900"/>
                </a:lnTo>
                <a:lnTo>
                  <a:pt x="333533" y="2108200"/>
                </a:lnTo>
                <a:close/>
              </a:path>
              <a:path w="5735955" h="7874000">
                <a:moveTo>
                  <a:pt x="3462875" y="2857500"/>
                </a:moveTo>
                <a:lnTo>
                  <a:pt x="3080707" y="2857500"/>
                </a:lnTo>
                <a:lnTo>
                  <a:pt x="3127825" y="2870200"/>
                </a:lnTo>
                <a:lnTo>
                  <a:pt x="3415750" y="2870200"/>
                </a:lnTo>
                <a:lnTo>
                  <a:pt x="3462875" y="2857500"/>
                </a:lnTo>
                <a:close/>
              </a:path>
              <a:path w="5735955" h="7874000">
                <a:moveTo>
                  <a:pt x="3509524" y="12700"/>
                </a:moveTo>
                <a:lnTo>
                  <a:pt x="3034063" y="12700"/>
                </a:lnTo>
                <a:lnTo>
                  <a:pt x="2942297" y="38100"/>
                </a:lnTo>
                <a:lnTo>
                  <a:pt x="2722941" y="101600"/>
                </a:lnTo>
                <a:lnTo>
                  <a:pt x="2680997" y="127000"/>
                </a:lnTo>
                <a:lnTo>
                  <a:pt x="2639753" y="139700"/>
                </a:lnTo>
                <a:lnTo>
                  <a:pt x="2599236" y="165100"/>
                </a:lnTo>
                <a:lnTo>
                  <a:pt x="2559470" y="190500"/>
                </a:lnTo>
                <a:lnTo>
                  <a:pt x="2520481" y="203200"/>
                </a:lnTo>
                <a:lnTo>
                  <a:pt x="2482294" y="228600"/>
                </a:lnTo>
                <a:lnTo>
                  <a:pt x="2444935" y="254000"/>
                </a:lnTo>
                <a:lnTo>
                  <a:pt x="2408428" y="279400"/>
                </a:lnTo>
                <a:lnTo>
                  <a:pt x="2372798" y="317500"/>
                </a:lnTo>
                <a:lnTo>
                  <a:pt x="2338072" y="342900"/>
                </a:lnTo>
                <a:lnTo>
                  <a:pt x="2304274" y="368300"/>
                </a:lnTo>
                <a:lnTo>
                  <a:pt x="2271430" y="406400"/>
                </a:lnTo>
                <a:lnTo>
                  <a:pt x="2239564" y="431800"/>
                </a:lnTo>
                <a:lnTo>
                  <a:pt x="2208702" y="469900"/>
                </a:lnTo>
                <a:lnTo>
                  <a:pt x="2178870" y="495300"/>
                </a:lnTo>
                <a:lnTo>
                  <a:pt x="2150092" y="533400"/>
                </a:lnTo>
                <a:lnTo>
                  <a:pt x="2122394" y="571500"/>
                </a:lnTo>
                <a:lnTo>
                  <a:pt x="2095801" y="609600"/>
                </a:lnTo>
                <a:lnTo>
                  <a:pt x="2070338" y="647700"/>
                </a:lnTo>
                <a:lnTo>
                  <a:pt x="2046031" y="685800"/>
                </a:lnTo>
                <a:lnTo>
                  <a:pt x="2022905" y="723900"/>
                </a:lnTo>
                <a:lnTo>
                  <a:pt x="2000984" y="762000"/>
                </a:lnTo>
                <a:lnTo>
                  <a:pt x="1980295" y="800100"/>
                </a:lnTo>
                <a:lnTo>
                  <a:pt x="1960862" y="838200"/>
                </a:lnTo>
                <a:lnTo>
                  <a:pt x="1942711" y="889000"/>
                </a:lnTo>
                <a:lnTo>
                  <a:pt x="1925867" y="927100"/>
                </a:lnTo>
                <a:lnTo>
                  <a:pt x="1910355" y="965200"/>
                </a:lnTo>
                <a:lnTo>
                  <a:pt x="1896201" y="1016000"/>
                </a:lnTo>
                <a:lnTo>
                  <a:pt x="1883429" y="1054100"/>
                </a:lnTo>
                <a:lnTo>
                  <a:pt x="1872066" y="1104900"/>
                </a:lnTo>
                <a:lnTo>
                  <a:pt x="1862136" y="1155700"/>
                </a:lnTo>
                <a:lnTo>
                  <a:pt x="1853664" y="1193800"/>
                </a:lnTo>
                <a:lnTo>
                  <a:pt x="1846676" y="1244600"/>
                </a:lnTo>
                <a:lnTo>
                  <a:pt x="1841196" y="1295400"/>
                </a:lnTo>
                <a:lnTo>
                  <a:pt x="1837251" y="1333500"/>
                </a:lnTo>
                <a:lnTo>
                  <a:pt x="1834866" y="1384300"/>
                </a:lnTo>
                <a:lnTo>
                  <a:pt x="1834065" y="1435100"/>
                </a:lnTo>
                <a:lnTo>
                  <a:pt x="1834866" y="1485900"/>
                </a:lnTo>
                <a:lnTo>
                  <a:pt x="1837251" y="1536700"/>
                </a:lnTo>
                <a:lnTo>
                  <a:pt x="1841196" y="1574800"/>
                </a:lnTo>
                <a:lnTo>
                  <a:pt x="1846676" y="1625600"/>
                </a:lnTo>
                <a:lnTo>
                  <a:pt x="1853664" y="1676400"/>
                </a:lnTo>
                <a:lnTo>
                  <a:pt x="1862136" y="1714500"/>
                </a:lnTo>
                <a:lnTo>
                  <a:pt x="1872066" y="1765300"/>
                </a:lnTo>
                <a:lnTo>
                  <a:pt x="1883429" y="1803400"/>
                </a:lnTo>
                <a:lnTo>
                  <a:pt x="1896201" y="1854200"/>
                </a:lnTo>
                <a:lnTo>
                  <a:pt x="1910355" y="1892300"/>
                </a:lnTo>
                <a:lnTo>
                  <a:pt x="1925867" y="1943100"/>
                </a:lnTo>
                <a:lnTo>
                  <a:pt x="1942711" y="1981200"/>
                </a:lnTo>
                <a:lnTo>
                  <a:pt x="1960862" y="2019300"/>
                </a:lnTo>
                <a:lnTo>
                  <a:pt x="1980295" y="2070100"/>
                </a:lnTo>
                <a:lnTo>
                  <a:pt x="2000984" y="2108200"/>
                </a:lnTo>
                <a:lnTo>
                  <a:pt x="2022905" y="2146300"/>
                </a:lnTo>
                <a:lnTo>
                  <a:pt x="2046031" y="2184400"/>
                </a:lnTo>
                <a:lnTo>
                  <a:pt x="2070338" y="2222500"/>
                </a:lnTo>
                <a:lnTo>
                  <a:pt x="2095801" y="2260600"/>
                </a:lnTo>
                <a:lnTo>
                  <a:pt x="2122394" y="2298700"/>
                </a:lnTo>
                <a:lnTo>
                  <a:pt x="2150092" y="2336800"/>
                </a:lnTo>
                <a:lnTo>
                  <a:pt x="2178870" y="2362200"/>
                </a:lnTo>
                <a:lnTo>
                  <a:pt x="2208702" y="2400300"/>
                </a:lnTo>
                <a:lnTo>
                  <a:pt x="2239564" y="2438400"/>
                </a:lnTo>
                <a:lnTo>
                  <a:pt x="2271430" y="2463800"/>
                </a:lnTo>
                <a:lnTo>
                  <a:pt x="2304274" y="2501900"/>
                </a:lnTo>
                <a:lnTo>
                  <a:pt x="2338072" y="2527300"/>
                </a:lnTo>
                <a:lnTo>
                  <a:pt x="2372798" y="2552700"/>
                </a:lnTo>
                <a:lnTo>
                  <a:pt x="2408428" y="2578100"/>
                </a:lnTo>
                <a:lnTo>
                  <a:pt x="2444935" y="2616200"/>
                </a:lnTo>
                <a:lnTo>
                  <a:pt x="2482294" y="2641600"/>
                </a:lnTo>
                <a:lnTo>
                  <a:pt x="2520481" y="2654300"/>
                </a:lnTo>
                <a:lnTo>
                  <a:pt x="2559470" y="2679700"/>
                </a:lnTo>
                <a:lnTo>
                  <a:pt x="2599236" y="2705100"/>
                </a:lnTo>
                <a:lnTo>
                  <a:pt x="2639753" y="2730500"/>
                </a:lnTo>
                <a:lnTo>
                  <a:pt x="2680997" y="2743200"/>
                </a:lnTo>
                <a:lnTo>
                  <a:pt x="2722941" y="2768600"/>
                </a:lnTo>
                <a:lnTo>
                  <a:pt x="2808833" y="2794000"/>
                </a:lnTo>
                <a:lnTo>
                  <a:pt x="3034063" y="2857500"/>
                </a:lnTo>
                <a:lnTo>
                  <a:pt x="3509524" y="2857500"/>
                </a:lnTo>
                <a:lnTo>
                  <a:pt x="3734750" y="2794000"/>
                </a:lnTo>
                <a:lnTo>
                  <a:pt x="3820628" y="2768600"/>
                </a:lnTo>
                <a:lnTo>
                  <a:pt x="3862564" y="2743200"/>
                </a:lnTo>
                <a:lnTo>
                  <a:pt x="3903797" y="2730500"/>
                </a:lnTo>
                <a:lnTo>
                  <a:pt x="3944303" y="2705100"/>
                </a:lnTo>
                <a:lnTo>
                  <a:pt x="3984056" y="2679700"/>
                </a:lnTo>
                <a:lnTo>
                  <a:pt x="4023031" y="2654300"/>
                </a:lnTo>
                <a:lnTo>
                  <a:pt x="4061203" y="2641600"/>
                </a:lnTo>
                <a:lnTo>
                  <a:pt x="4098547" y="2616200"/>
                </a:lnTo>
                <a:lnTo>
                  <a:pt x="4135037" y="2578100"/>
                </a:lnTo>
                <a:lnTo>
                  <a:pt x="4170649" y="2552700"/>
                </a:lnTo>
                <a:lnTo>
                  <a:pt x="4205358" y="2527300"/>
                </a:lnTo>
                <a:lnTo>
                  <a:pt x="4239137" y="2501900"/>
                </a:lnTo>
                <a:lnTo>
                  <a:pt x="4271963" y="2463800"/>
                </a:lnTo>
                <a:lnTo>
                  <a:pt x="4303809" y="2438400"/>
                </a:lnTo>
                <a:lnTo>
                  <a:pt x="4334651" y="2400300"/>
                </a:lnTo>
                <a:lnTo>
                  <a:pt x="4364464" y="2362200"/>
                </a:lnTo>
                <a:lnTo>
                  <a:pt x="4393222" y="2336800"/>
                </a:lnTo>
                <a:lnTo>
                  <a:pt x="4420900" y="2298700"/>
                </a:lnTo>
                <a:lnTo>
                  <a:pt x="4447474" y="2260600"/>
                </a:lnTo>
                <a:lnTo>
                  <a:pt x="4472917" y="2222500"/>
                </a:lnTo>
                <a:lnTo>
                  <a:pt x="4497205" y="2184400"/>
                </a:lnTo>
                <a:lnTo>
                  <a:pt x="4520313" y="2146300"/>
                </a:lnTo>
                <a:lnTo>
                  <a:pt x="4542215" y="2108200"/>
                </a:lnTo>
                <a:lnTo>
                  <a:pt x="4562886" y="2070100"/>
                </a:lnTo>
                <a:lnTo>
                  <a:pt x="4582302" y="2019300"/>
                </a:lnTo>
                <a:lnTo>
                  <a:pt x="4600436" y="1981200"/>
                </a:lnTo>
                <a:lnTo>
                  <a:pt x="4617265" y="1943100"/>
                </a:lnTo>
                <a:lnTo>
                  <a:pt x="4632761" y="1892300"/>
                </a:lnTo>
                <a:lnTo>
                  <a:pt x="4646902" y="1854200"/>
                </a:lnTo>
                <a:lnTo>
                  <a:pt x="4659661" y="1803400"/>
                </a:lnTo>
                <a:lnTo>
                  <a:pt x="4671013" y="1765300"/>
                </a:lnTo>
                <a:lnTo>
                  <a:pt x="4680933" y="1714500"/>
                </a:lnTo>
                <a:lnTo>
                  <a:pt x="4689396" y="1676400"/>
                </a:lnTo>
                <a:lnTo>
                  <a:pt x="4696376" y="1625600"/>
                </a:lnTo>
                <a:lnTo>
                  <a:pt x="4701849" y="1574800"/>
                </a:lnTo>
                <a:lnTo>
                  <a:pt x="4705790" y="1536700"/>
                </a:lnTo>
                <a:lnTo>
                  <a:pt x="4708173" y="1485900"/>
                </a:lnTo>
                <a:lnTo>
                  <a:pt x="4708972" y="1435100"/>
                </a:lnTo>
                <a:lnTo>
                  <a:pt x="4708173" y="1384300"/>
                </a:lnTo>
                <a:lnTo>
                  <a:pt x="4705790" y="1333500"/>
                </a:lnTo>
                <a:lnTo>
                  <a:pt x="4701849" y="1295400"/>
                </a:lnTo>
                <a:lnTo>
                  <a:pt x="4696376" y="1244600"/>
                </a:lnTo>
                <a:lnTo>
                  <a:pt x="4689396" y="1193800"/>
                </a:lnTo>
                <a:lnTo>
                  <a:pt x="4680933" y="1155700"/>
                </a:lnTo>
                <a:lnTo>
                  <a:pt x="4671013" y="1104900"/>
                </a:lnTo>
                <a:lnTo>
                  <a:pt x="4659661" y="1054100"/>
                </a:lnTo>
                <a:lnTo>
                  <a:pt x="4646902" y="1016000"/>
                </a:lnTo>
                <a:lnTo>
                  <a:pt x="4632761" y="965200"/>
                </a:lnTo>
                <a:lnTo>
                  <a:pt x="4617265" y="927100"/>
                </a:lnTo>
                <a:lnTo>
                  <a:pt x="4600436" y="889000"/>
                </a:lnTo>
                <a:lnTo>
                  <a:pt x="4582302" y="838200"/>
                </a:lnTo>
                <a:lnTo>
                  <a:pt x="4562886" y="800100"/>
                </a:lnTo>
                <a:lnTo>
                  <a:pt x="4542215" y="762000"/>
                </a:lnTo>
                <a:lnTo>
                  <a:pt x="4520313" y="723900"/>
                </a:lnTo>
                <a:lnTo>
                  <a:pt x="4497205" y="685800"/>
                </a:lnTo>
                <a:lnTo>
                  <a:pt x="4472917" y="647700"/>
                </a:lnTo>
                <a:lnTo>
                  <a:pt x="4447474" y="609600"/>
                </a:lnTo>
                <a:lnTo>
                  <a:pt x="4420900" y="571500"/>
                </a:lnTo>
                <a:lnTo>
                  <a:pt x="4393222" y="533400"/>
                </a:lnTo>
                <a:lnTo>
                  <a:pt x="4364464" y="495300"/>
                </a:lnTo>
                <a:lnTo>
                  <a:pt x="4334651" y="469900"/>
                </a:lnTo>
                <a:lnTo>
                  <a:pt x="4303809" y="431800"/>
                </a:lnTo>
                <a:lnTo>
                  <a:pt x="4271963" y="406400"/>
                </a:lnTo>
                <a:lnTo>
                  <a:pt x="4239137" y="368300"/>
                </a:lnTo>
                <a:lnTo>
                  <a:pt x="4205358" y="342900"/>
                </a:lnTo>
                <a:lnTo>
                  <a:pt x="4170649" y="317500"/>
                </a:lnTo>
                <a:lnTo>
                  <a:pt x="4135037" y="279400"/>
                </a:lnTo>
                <a:lnTo>
                  <a:pt x="4098547" y="254000"/>
                </a:lnTo>
                <a:lnTo>
                  <a:pt x="4061203" y="228600"/>
                </a:lnTo>
                <a:lnTo>
                  <a:pt x="4023031" y="203200"/>
                </a:lnTo>
                <a:lnTo>
                  <a:pt x="3984056" y="190500"/>
                </a:lnTo>
                <a:lnTo>
                  <a:pt x="3944303" y="165100"/>
                </a:lnTo>
                <a:lnTo>
                  <a:pt x="3903797" y="139700"/>
                </a:lnTo>
                <a:lnTo>
                  <a:pt x="3862564" y="127000"/>
                </a:lnTo>
                <a:lnTo>
                  <a:pt x="3820628" y="101600"/>
                </a:lnTo>
                <a:lnTo>
                  <a:pt x="3601294" y="38100"/>
                </a:lnTo>
                <a:lnTo>
                  <a:pt x="3509524" y="12700"/>
                </a:lnTo>
                <a:close/>
              </a:path>
              <a:path w="5735955" h="7874000">
                <a:moveTo>
                  <a:pt x="3415750" y="0"/>
                </a:moveTo>
                <a:lnTo>
                  <a:pt x="3127825" y="0"/>
                </a:lnTo>
                <a:lnTo>
                  <a:pt x="3080707" y="12700"/>
                </a:lnTo>
                <a:lnTo>
                  <a:pt x="3462875" y="12700"/>
                </a:lnTo>
                <a:lnTo>
                  <a:pt x="3415750" y="0"/>
                </a:lnTo>
                <a:close/>
              </a:path>
            </a:pathLst>
          </a:custGeom>
          <a:solidFill>
            <a:srgbClr val="50B84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85800" y="1957194"/>
            <a:ext cx="5715000" cy="2908104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700" marR="5080">
              <a:lnSpc>
                <a:spcPts val="5360"/>
              </a:lnSpc>
              <a:spcBef>
                <a:spcPts val="1010"/>
              </a:spcBef>
            </a:pPr>
            <a:r>
              <a:rPr lang="hu-HU" sz="4800" spc="-130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OTP Munkavállalói  </a:t>
            </a:r>
            <a:r>
              <a:rPr lang="hu-HU" sz="4800" spc="-150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 </a:t>
            </a:r>
            <a:r>
              <a:rPr lang="hu-HU" sz="4800" spc="-114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ajánlat</a:t>
            </a:r>
          </a:p>
          <a:p>
            <a:pPr marL="12700" marR="5080">
              <a:lnSpc>
                <a:spcPts val="5360"/>
              </a:lnSpc>
              <a:spcBef>
                <a:spcPts val="1010"/>
              </a:spcBef>
            </a:pPr>
            <a:br>
              <a:rPr lang="hu-HU" sz="4400" spc="-114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</a:br>
            <a:r>
              <a:rPr lang="hu-HU" sz="2000" spc="-114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(2024. november 14. napjától történt igénylés esetén)</a:t>
            </a:r>
            <a:endParaRPr lang="hu-HU" sz="2200" dirty="0">
              <a:solidFill>
                <a:srgbClr val="006648"/>
              </a:solidFill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646" y="1206096"/>
            <a:ext cx="6148154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Igényeljen OTP 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Munkavállalói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Ajánlatot meglévő 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vagy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újonnan nyitott OTP Bank Nyrt.-nél</a:t>
            </a:r>
            <a:r>
              <a:rPr lang="hu-HU" sz="1200" b="0" spc="-6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vezetett  számlájához/számlacsomagjához. Az ajánlat keretében széles körű banki kedvezményeket  kínálunk, sőt számos kedvezménye 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mellett egyszerűbbé,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kényelmesebbé és biztonságosabbá  teszi mindennapi pénzügyei</a:t>
            </a:r>
            <a:r>
              <a:rPr lang="hu-HU" sz="1200" b="0" spc="-1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kezelését.</a:t>
            </a:r>
          </a:p>
          <a:p>
            <a:pPr marL="12700" marR="5080" algn="just">
              <a:lnSpc>
                <a:spcPct val="100000"/>
              </a:lnSpc>
            </a:pP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474980" algn="just">
              <a:lnSpc>
                <a:spcPct val="100000"/>
              </a:lnSpc>
            </a:pP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ajánlat 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két kedvezményszintet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tartalmaz a választásától függően.  S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zámlavezetési, elektronikus utalási, csoportos beszedési, </a:t>
            </a:r>
            <a:r>
              <a:rPr lang="hu-HU" sz="120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internetbanki, mobilalkalmazási és </a:t>
            </a:r>
            <a:r>
              <a:rPr lang="hu-HU" sz="1200" b="0" spc="-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kártyadíj </a:t>
            </a:r>
            <a:r>
              <a:rPr lang="hu-HU" sz="1200" b="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kedvezményekhez juthat az ajánlat keretében.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1221" y="3048000"/>
            <a:ext cx="6148154" cy="2803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defRPr/>
            </a:pPr>
            <a:r>
              <a:rPr lang="hu-HU" sz="1400" b="1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Elérhető kedvezmények * </a:t>
            </a: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endParaRPr lang="hu-H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számlanyitás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számlavezetés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betéti kártya**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ATM készpénz felvétel belföldön (150 ezer Ft-ig a megfelelő nyilatkozat megléte esetén)***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</a:t>
            </a:r>
            <a:r>
              <a:rPr lang="hu-HU" sz="120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</a:t>
            </a: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Digitális Szolgáltatás alap havidíja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tranzakciók meghatározott összegig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betéti- vagy hitelkártyával történő vásárlás belföldön/külföldön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50% illetve 100% kedvezmény Lakás és jelzáloghitelek egyes díjaiból</a:t>
            </a:r>
          </a:p>
          <a:p>
            <a:pPr marL="118110" indent="-105410">
              <a:spcBef>
                <a:spcPts val="3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lang="hu-HU" sz="12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Betéti kedvezmények</a:t>
            </a:r>
          </a:p>
          <a:p>
            <a:pPr marL="118110" marR="0" lvl="0" indent="-10541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381000" y="531313"/>
            <a:ext cx="45720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-110" normalizeH="0" baseline="0" noProof="0" dirty="0">
                <a:ln>
                  <a:noFill/>
                </a:ln>
                <a:solidFill>
                  <a:srgbClr val="006648"/>
                </a:solidFill>
                <a:effectLst/>
                <a:uLnTx/>
                <a:uFillTx/>
                <a:latin typeface="Squad Heavy" panose="00000900000000000000" pitchFamily="2" charset="0"/>
                <a:cs typeface="Arial" panose="020B0604020202020204" pitchFamily="34" charset="0"/>
              </a:rPr>
              <a:t>OTP Munkavállalói ajánlat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6648"/>
              </a:solidFill>
              <a:effectLst/>
              <a:uLnTx/>
              <a:uFillTx/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6898C8EC-BA8E-4EA0-93C8-5724DB4819A6}"/>
              </a:ext>
            </a:extLst>
          </p:cNvPr>
          <p:cNvSpPr txBox="1"/>
          <p:nvPr/>
        </p:nvSpPr>
        <p:spPr>
          <a:xfrm>
            <a:off x="281213" y="7162800"/>
            <a:ext cx="6226810" cy="1775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  <a:spcAft>
                <a:spcPts val="200"/>
              </a:spcAft>
            </a:pP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kedvezmények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feltételeit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pontos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mértékét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mindenkori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ajánlatról szóló hirdetménye </a:t>
            </a:r>
            <a:r>
              <a:rPr sz="1000" b="0" spc="2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tartalmazza.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algn="just">
              <a:spcBef>
                <a:spcPts val="20"/>
              </a:spcBef>
              <a:spcAft>
                <a:spcPts val="200"/>
              </a:spcAft>
            </a:pPr>
            <a:r>
              <a:rPr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Új számlanyitás esetén a betétikártya szolgáltatás keretében az elsőként igényelt – 1 db – Visa Online betéti kártya éves és kibocsátási díja az első évben díjmentes, a második évtől az OTP Munkavállalói ajánlatban meghatározott feltételek teljesítése esetén díjmentes</a:t>
            </a:r>
            <a:r>
              <a:rPr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</a:p>
          <a:p>
            <a:pPr marL="12700" marR="182880" algn="just">
              <a:lnSpc>
                <a:spcPct val="102099"/>
              </a:lnSpc>
              <a:spcBef>
                <a:spcPts val="20"/>
              </a:spcBef>
              <a:spcAft>
                <a:spcPts val="200"/>
              </a:spcAft>
            </a:pPr>
            <a:r>
              <a:rPr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***A részletes feltételeket a mindenkor hatályos, a pénzforgalmi szolgáltatás nyújtásáról szóló 2009. évi LXXXV. Törvény 36/A§-a alapján  biztosított díjmentes készpénzfelvételről </a:t>
            </a:r>
            <a:r>
              <a:rPr sz="100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</a:t>
            </a:r>
            <a:r>
              <a:rPr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tartalmazza</a:t>
            </a:r>
            <a:r>
              <a:rPr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  <a:endParaRPr lang="hu-HU" sz="1000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marR="182880" algn="just">
              <a:lnSpc>
                <a:spcPct val="102099"/>
              </a:lnSpc>
              <a:spcBef>
                <a:spcPts val="20"/>
              </a:spcBef>
            </a:pPr>
            <a:endParaRPr sz="1000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marR="5715" algn="just">
              <a:lnSpc>
                <a:spcPct val="102099"/>
              </a:lnSpc>
            </a:pP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munkavállalói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kedvezmények igénybevételének alapvető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feltétele,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hogy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munkáltatótól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jövedelem érkezzen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munkavállalói ajánlat alapját 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képező számlára </a:t>
            </a:r>
            <a:r>
              <a:rPr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Jelen tájékoztató nem minősül ajánlattételnek, célja kizárólag a figyelem felkeltése. A </a:t>
            </a:r>
            <a:r>
              <a:rPr sz="100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tájékoztató</a:t>
            </a:r>
            <a:r>
              <a:rPr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kumimoji="0" lang="hu-HU" sz="10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2025. </a:t>
            </a:r>
            <a:r>
              <a:rPr lang="hu-HU" sz="1000" spc="-2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március</a:t>
            </a:r>
            <a:r>
              <a:rPr kumimoji="0" lang="hu-HU" sz="10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1-én </a:t>
            </a:r>
            <a:r>
              <a:rPr sz="100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hatályos</a:t>
            </a:r>
            <a:r>
              <a:rPr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kondíciókat tartalmazza.</a:t>
            </a:r>
          </a:p>
        </p:txBody>
      </p:sp>
    </p:spTree>
    <p:extLst>
      <p:ext uri="{BB962C8B-B14F-4D97-AF65-F5344CB8AC3E}">
        <p14:creationId xmlns:p14="http://schemas.microsoft.com/office/powerpoint/2010/main" val="282386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581" y="962524"/>
            <a:ext cx="62919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400"/>
              </a:lnSpc>
            </a:pPr>
            <a:r>
              <a:rPr lang="hu-HU" sz="12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lang="hu-HU" sz="1200" b="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lang="hu-HU" sz="1200" b="0" spc="-2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</a:t>
            </a:r>
            <a:r>
              <a:rPr lang="hu-HU" sz="12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 keretén belül elérhető további </a:t>
            </a:r>
            <a:r>
              <a:rPr lang="hu-HU" sz="1200" b="0" spc="-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 </a:t>
            </a:r>
            <a:r>
              <a:rPr lang="hu-HU" sz="1200" b="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lang="hu-HU" sz="12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kedvezményes </a:t>
            </a:r>
            <a:r>
              <a:rPr lang="hu-HU" sz="1200" b="0" spc="-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díjtételek, az </a:t>
            </a:r>
            <a:r>
              <a:rPr lang="hu-HU" sz="1200" b="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lang="hu-HU" sz="1200" b="0" spc="-2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</a:t>
            </a:r>
            <a:r>
              <a:rPr lang="hu-HU" sz="12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 feltételeinek teljesítésétől</a:t>
            </a:r>
            <a:r>
              <a:rPr lang="hu-HU" sz="1200" b="0" spc="5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200" b="0" spc="-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függ*:</a:t>
            </a:r>
            <a:endParaRPr lang="hu-HU" sz="1200" dirty="0"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38202"/>
              </p:ext>
            </p:extLst>
          </p:nvPr>
        </p:nvGraphicFramePr>
        <p:xfrm>
          <a:off x="264329" y="1580370"/>
          <a:ext cx="6351819" cy="4800691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502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208">
                  <a:extLst>
                    <a:ext uri="{9D8B030D-6E8A-4147-A177-3AD203B41FA5}">
                      <a16:colId xmlns:a16="http://schemas.microsoft.com/office/drawing/2014/main" val="420884795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sz="1200" b="0" spc="-15" dirty="0">
                          <a:solidFill>
                            <a:srgbClr val="FFFFF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Bankszámla</a:t>
                      </a:r>
                    </a:p>
                  </a:txBody>
                  <a:tcPr marL="0" marR="0" marT="72000" marB="7200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C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Számlanyitáskor nincs szükség minimális nyitóösszeg befizetésére</a:t>
                      </a:r>
                    </a:p>
                  </a:txBody>
                  <a:tcPr marL="0" marR="0" marT="72000" marB="72000" anchor="ctr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2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Számlavezetés</a:t>
                      </a:r>
                    </a:p>
                  </a:txBody>
                  <a:tcPr marL="0" marR="0" marT="72000" marB="72000" anchor="ctr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304165">
                        <a:lnSpc>
                          <a:spcPts val="1400"/>
                        </a:lnSpc>
                        <a:spcBef>
                          <a:spcPts val="295"/>
                        </a:spcBef>
                      </a:pP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kedvezményes</a:t>
                      </a:r>
                      <a:endParaRPr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48">
                <a:tc>
                  <a:txBody>
                    <a:bodyPr/>
                    <a:lstStyle/>
                    <a:p>
                      <a:pPr marL="71755" marR="3276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Betétikártya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-szolgáltatás keretében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1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db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Visa Online betéti kártya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új számlanyitás esetén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az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elsőként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igényelt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b</a:t>
                      </a:r>
                      <a:r>
                        <a:rPr lang="hu-HU"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etéti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k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ártya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éves</a:t>
                      </a: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és kibocsátási </a:t>
                      </a:r>
                      <a:r>
                        <a:rPr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díja</a:t>
                      </a:r>
                      <a:endParaRPr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72000" marB="72000" anchor="ctr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  <a:endParaRPr sz="1200" b="0" spc="-15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48">
                <a:tc>
                  <a:txBody>
                    <a:bodyPr/>
                    <a:lstStyle/>
                    <a:p>
                      <a:pPr marL="71755" marR="162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Készpénzfelvétel havonta 2 alkalommal díjmentesen vehető fel készpénz,  az erre vonatkozó nyilatkozat megléte esetén.**</a:t>
                      </a:r>
                    </a:p>
                  </a:txBody>
                  <a:tcPr marL="0" marR="0" marT="72000" marB="72000" anchor="ctr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Kártyás vásárlás</a:t>
                      </a:r>
                    </a:p>
                  </a:txBody>
                  <a:tcPr marL="0" marR="0" marT="72000" marB="72000"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  <a:endParaRPr sz="1200" b="0" spc="-15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60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30 ezer forintig csoportos beszedési megbízás (feltételek teljesítése  esetén)</a:t>
                      </a:r>
                    </a:p>
                  </a:txBody>
                  <a:tcPr marL="0" marR="0"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53690"/>
                  </a:ext>
                </a:extLst>
              </a:tr>
              <a:tr h="32160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400 ezer forintig elektronikus átutalások (feltételek teljesítése esetén)</a:t>
                      </a:r>
                    </a:p>
                  </a:txBody>
                  <a:tcPr marL="0" marR="0"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80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Átutalás Takarékszámlára</a:t>
                      </a:r>
                    </a:p>
                  </a:txBody>
                  <a:tcPr marL="0" marR="0"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  <a:endParaRPr sz="1200" b="0" spc="-15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4771">
                <a:tc>
                  <a:txBody>
                    <a:bodyPr/>
                    <a:lstStyle/>
                    <a:p>
                      <a:pPr marL="71755" marR="38608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cs typeface="Arial" panose="020B0604020202020204" pitchFamily="34" charset="0"/>
                        </a:rPr>
                        <a:t>OTPdirekt</a:t>
                      </a:r>
                      <a:r>
                        <a:rPr lang="hu-HU" sz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cs typeface="Arial" panose="020B0604020202020204" pitchFamily="34" charset="0"/>
                        </a:rPr>
                        <a:t> és Digitális Szolgáltatás alap havidíja</a:t>
                      </a:r>
                    </a:p>
                  </a:txBody>
                  <a:tcPr marL="0" marR="0" marT="72000" marB="7200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7710">
                <a:tc>
                  <a:txBody>
                    <a:bodyPr/>
                    <a:lstStyle/>
                    <a:p>
                      <a:pPr marL="71755" marR="1993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Devizaszámla számlavezetési díjkedvezmény számlacsomagtól függően,  amennyiben annak díja az OTP Munkáltatói ajánlat alapját képező  Számlacsomagról kerül kiegyenlítésre</a:t>
                      </a:r>
                    </a:p>
                  </a:txBody>
                  <a:tcPr marL="0" marR="0" marT="72000" marB="7200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229235">
                        <a:lnSpc>
                          <a:spcPts val="1400"/>
                        </a:lnSpc>
                        <a:spcBef>
                          <a:spcPts val="300"/>
                        </a:spcBef>
                      </a:pPr>
                      <a:r>
                        <a:rPr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Kedvezményes/  Díjmentes</a:t>
                      </a:r>
                    </a:p>
                  </a:txBody>
                  <a:tcPr marL="0" marR="0"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object 4">
            <a:extLst>
              <a:ext uri="{FF2B5EF4-FFF2-40B4-BE49-F238E27FC236}">
                <a16:creationId xmlns:a16="http://schemas.microsoft.com/office/drawing/2014/main" id="{79EA5372-5155-2478-721A-14E769089A8B}"/>
              </a:ext>
            </a:extLst>
          </p:cNvPr>
          <p:cNvSpPr txBox="1"/>
          <p:nvPr/>
        </p:nvSpPr>
        <p:spPr>
          <a:xfrm>
            <a:off x="290026" y="7772400"/>
            <a:ext cx="6279500" cy="12350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54965" algn="just">
              <a:lnSpc>
                <a:spcPct val="102099"/>
              </a:lnSpc>
            </a:pPr>
            <a:r>
              <a:rPr lang="hu-HU"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avállalói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kondíciót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rendszerét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mindenkor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hatályos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Munkavállalói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ajánlatról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tartalmazza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marR="182880" algn="just">
              <a:lnSpc>
                <a:spcPct val="102099"/>
              </a:lnSpc>
              <a:spcBef>
                <a:spcPts val="20"/>
              </a:spcBef>
              <a:spcAft>
                <a:spcPts val="200"/>
              </a:spcAft>
            </a:pP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részletes feltételeket a mindenkor hatályos, a pénzforgalmi szolgáltatás nyújtásáról szóló 2009. évi LXXXV. Törvény 36/A§-a alapján  biztosított díjmentes készpénzfelvételről szóló hirdetmény tartalmazza.</a:t>
            </a:r>
          </a:p>
          <a:p>
            <a:pPr marL="12700" marR="155575" algn="just">
              <a:lnSpc>
                <a:spcPct val="80000"/>
              </a:lnSpc>
            </a:pPr>
            <a:endParaRPr lang="hu-HU"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marR="5080" algn="just">
              <a:lnSpc>
                <a:spcPct val="102099"/>
              </a:lnSpc>
            </a:pP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termékek és szolgáltatások részletes feltételeiről,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valamint további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részletes információért kérjük,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tájékozódjon az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Bank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fiókjaiban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vagy 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honlapján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</a:t>
            </a:r>
            <a:r>
              <a:rPr lang="hu-HU" sz="100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www.otpbank.hu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) közzétett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vonatkozó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üzletszabályzatokból és hirdetményekből. Jelen tájékoztatás nem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minősül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ajánlattételnek,  célja kizárólag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figyelem</a:t>
            </a:r>
            <a:r>
              <a:rPr lang="hu-HU" sz="1000" spc="-9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felkeltése.</a:t>
            </a:r>
            <a:endParaRPr lang="hu-HU" sz="1000" dirty="0"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7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867" y="998616"/>
            <a:ext cx="627950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400"/>
              </a:lnSpc>
            </a:pPr>
            <a:r>
              <a:rPr lang="hu-HU" sz="12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OTP Munkavállalói ajánlat keretén belül elérhető lakás- és jelzáloghitel kedvezmények, az OTP Munkavállalói ajánlat kedvezményszint feltételeitől függetlenül*: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3633" y="7167880"/>
            <a:ext cx="6279500" cy="16802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54965" algn="just">
              <a:lnSpc>
                <a:spcPct val="102099"/>
              </a:lnSpc>
            </a:pP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avállalói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kondíciót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rendszerét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mindenkor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hatályos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Munkavállalói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ajánlatról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 tartalmazza.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16839">
              <a:lnSpc>
                <a:spcPct val="102099"/>
              </a:lnSpc>
            </a:pP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**A 2025</a:t>
            </a:r>
            <a:r>
              <a:rPr kumimoji="0" lang="hu-HU" sz="10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. január 21-én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érvényes lakáshitelekre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vonatkozó </a:t>
            </a:r>
            <a:r>
              <a:rPr lang="hu-HU" sz="1000" b="1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 </a:t>
            </a:r>
            <a:r>
              <a:rPr lang="hu-HU" sz="1000" b="1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Hiteldíj Mutató </a:t>
            </a:r>
            <a:r>
              <a:rPr lang="hu-HU" sz="1000" b="1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(THM) </a:t>
            </a:r>
            <a:r>
              <a:rPr lang="hu-HU" sz="1000" b="1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mértéke: 3,3-9,0%</a:t>
            </a:r>
            <a:r>
              <a:rPr lang="hu-HU" sz="1000" b="1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(a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THM aktuális értéke részletes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feltételek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reprezentatív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példa: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  <a:hlinkClick r:id="rId2"/>
              </a:rPr>
              <a:t>www.otpbank.hu/portal/hu/Lakashitel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).</a:t>
            </a:r>
          </a:p>
          <a:p>
            <a:pPr marR="116839">
              <a:lnSpc>
                <a:spcPct val="102099"/>
              </a:lnSpc>
            </a:pPr>
            <a:r>
              <a:rPr lang="hu-HU" sz="1000" spc="-2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kumimoji="0" lang="hu-HU" sz="10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2024. december</a:t>
            </a:r>
            <a:r>
              <a:rPr lang="hu-HU" sz="1000" spc="-2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1-é</a:t>
            </a:r>
            <a:r>
              <a:rPr kumimoji="0" lang="hu-HU" sz="10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érvényes </a:t>
            </a:r>
            <a:r>
              <a:rPr lang="hu-HU" sz="1000" spc="-2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jelzálog típusú hitelekre vonatkozó </a:t>
            </a:r>
            <a:r>
              <a:rPr lang="hu-HU" sz="1000" b="1" spc="-2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 Hiteldíj Mutató (THM) mértéke: 12,6% 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(a THM aktuális értéke részletes feltételek és reprezentatív példa: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  <a:hlinkClick r:id="rId3"/>
              </a:rPr>
              <a:t>www.otpbank.hu/portal/hu/SzabadFelhasznalasuHitelek/Jelzaloghitel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).</a:t>
            </a:r>
            <a:endParaRPr lang="hu-HU"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55575" algn="just">
              <a:lnSpc>
                <a:spcPct val="80000"/>
              </a:lnSpc>
            </a:pPr>
            <a:endParaRPr lang="hu-HU"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5080" algn="just">
              <a:lnSpc>
                <a:spcPct val="102099"/>
              </a:lnSpc>
            </a:pP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termékek és szolgáltatások részletes feltételeiről,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valamint további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részletes információért kérjük,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tájékozódjon az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Bank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fiókjaiban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vagy 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honlapján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</a:t>
            </a:r>
            <a:r>
              <a:rPr lang="hu-HU" sz="100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www.otpbank.hu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) közzétett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vonatkozó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üzletszabályzatokból és hirdetményekből. Jelen tájékoztatás nem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minősül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ajánlattételnek,  célja kizárólag </a:t>
            </a:r>
            <a:r>
              <a:rPr lang="hu-HU" sz="100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figyelem</a:t>
            </a:r>
            <a:r>
              <a:rPr lang="hu-HU" sz="1000" spc="-9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felkeltése.</a:t>
            </a:r>
            <a:endParaRPr lang="hu-HU" sz="1000" dirty="0"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05979"/>
              </p:ext>
            </p:extLst>
          </p:nvPr>
        </p:nvGraphicFramePr>
        <p:xfrm>
          <a:off x="273700" y="1379616"/>
          <a:ext cx="6279500" cy="3307680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4693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486">
                  <a:extLst>
                    <a:ext uri="{9D8B030D-6E8A-4147-A177-3AD203B41FA5}">
                      <a16:colId xmlns:a16="http://schemas.microsoft.com/office/drawing/2014/main" val="420884795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FFFFF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Lakás- és jelzálogtípusú hitelek**</a:t>
                      </a:r>
                    </a:p>
                  </a:txBody>
                  <a:tcPr marT="72000" marB="72000"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C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Hitelbiztosítéki-értékmegállapítási díj (1 ingatlan tekintetében)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031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Fedezetkezelési költség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020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Ügyintézési díj 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020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Folyósítási díj (10 </a:t>
                      </a:r>
                      <a:r>
                        <a:rPr lang="hu-HU"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mFt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vagy feletti hitelösszeg esetén)</a:t>
                      </a: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100% kedvezmény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0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Folyósítási díj (10 </a:t>
                      </a:r>
                      <a:r>
                        <a:rPr lang="hu-HU"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mFt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alatti hitelösszeg esetén)</a:t>
                      </a: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747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Közjegyzői díj  (10 </a:t>
                      </a:r>
                      <a:r>
                        <a:rPr lang="hu-HU"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mFt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vagy feletti hitelösszeg esetén)</a:t>
                      </a: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100% kedvezmény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Közjegyzői díj  (10 </a:t>
                      </a:r>
                      <a:r>
                        <a:rPr lang="hu-HU" sz="1200" b="0" spc="-1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mFt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alatti hitelösszeg esetén)</a:t>
                      </a:r>
                    </a:p>
                  </a:txBody>
                  <a:tcPr marT="72000" marB="7200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0020">
                <a:tc gridSpan="2">
                  <a:txBody>
                    <a:bodyPr/>
                    <a:lstStyle/>
                    <a:p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Visszavonásig</a:t>
                      </a:r>
                      <a:r>
                        <a:rPr lang="hu-HU" sz="1200" dirty="0">
                          <a:latin typeface="Squad" panose="00000500000000000000" pitchFamily="2" charset="0"/>
                        </a:rPr>
                        <a:t>, 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de legkésőbb</a:t>
                      </a:r>
                      <a:r>
                        <a:rPr lang="hu-HU" sz="1200" dirty="0">
                          <a:latin typeface="Squad" panose="00000500000000000000" pitchFamily="2" charset="0"/>
                        </a:rPr>
                        <a:t> </a:t>
                      </a: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2025. március 31-ig még nagyobb díjkedvezmény: Az akció az „OTP Díjnullázó akcióval” és az „Egyszeri kamatcsökkentés” díjelengedési akcióval összevonható.</a:t>
                      </a:r>
                    </a:p>
                  </a:txBody>
                  <a:tcPr marT="72000" marB="72000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2">
            <a:extLst>
              <a:ext uri="{FF2B5EF4-FFF2-40B4-BE49-F238E27FC236}">
                <a16:creationId xmlns:a16="http://schemas.microsoft.com/office/drawing/2014/main" id="{3CF45223-6319-66F5-AF4A-6D83F0D5663E}"/>
              </a:ext>
            </a:extLst>
          </p:cNvPr>
          <p:cNvSpPr txBox="1"/>
          <p:nvPr/>
        </p:nvSpPr>
        <p:spPr>
          <a:xfrm>
            <a:off x="273700" y="4823373"/>
            <a:ext cx="6812900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Miért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érdemes </a:t>
            </a:r>
            <a:r>
              <a:rPr kumimoji="0" sz="1200" b="1" i="0" u="none" strike="noStrike" kern="1200" cap="none" spc="-1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kumimoji="0" sz="1200" b="1" i="0" u="none" strike="noStrike" kern="1200" cap="none" spc="-1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lakás-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kumimoji="0" sz="1200" b="1" i="0" u="none" strike="noStrike" kern="1200" cap="none" spc="-1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jelzálog típusú hiteleit</a:t>
            </a:r>
            <a:r>
              <a:rPr kumimoji="0" sz="1200" b="1" i="0" u="none" strike="noStrike" kern="1200" cap="none" spc="6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200" b="1" i="0" u="none" strike="noStrike" kern="1200" cap="none" spc="-15" normalizeH="0" baseline="0" noProof="0" dirty="0" err="1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választania</a:t>
            </a:r>
            <a:r>
              <a:rPr kumimoji="0" sz="1200" b="1" i="0" u="none" strike="noStrike" kern="1200" cap="none" spc="-1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?</a:t>
            </a:r>
            <a:endParaRPr kumimoji="0" sz="1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lang="hu-HU" sz="1200" b="0" i="0" u="none" strike="noStrike" kern="1200" cap="none" spc="-15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T</a:t>
            </a:r>
            <a:r>
              <a:rPr kumimoji="0" sz="1200" b="0" i="0" u="none" strike="noStrike" kern="1200" cap="none" spc="-15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apasztalt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munkatársakkal várjuk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Önt az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egész 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országot lefedő</a:t>
            </a:r>
            <a:r>
              <a:rPr kumimoji="0" sz="1200" b="0" i="0" u="none" strike="noStrike" kern="1200" cap="none" spc="-5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fiókhálózatunkban.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35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lang="hu-HU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A lakáscélokhoz elérhető á</a:t>
            </a: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llami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támogatások egy helyen elérhetőek. </a:t>
            </a:r>
            <a:endParaRPr kumimoji="0" lang="hu-HU" sz="1200" b="0" i="0" u="none" strike="noStrike" kern="1200" cap="none" spc="-20" normalizeH="0" baseline="0" noProof="0" dirty="0">
              <a:ln>
                <a:noFill/>
              </a:ln>
              <a:solidFill>
                <a:srgbClr val="706F6F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35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Hűség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szolgáltatásunk keretében a törlesztési bankszámlára utalt jövedelem mértékétől  függően a hiteltermék standard ügyleti </a:t>
            </a: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kamatából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kamatkedvezményre</a:t>
            </a:r>
            <a:r>
              <a:rPr kumimoji="0" lang="hu-HU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lehet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jogosult.</a:t>
            </a: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35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felvehető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 hitel összegét nem csak a jövedelem nagysága, hanem a felajánlott ingatlanfedezet értéke  is befolyásolja.</a:t>
            </a: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35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Fedezetként az ingatlanok széles köre elfogadható (pl. üdülő, üdülőtelek).</a:t>
            </a:r>
          </a:p>
          <a:p>
            <a:pPr marL="118110" marR="545465" lvl="0" indent="-105410" algn="just" defTabSz="914400" rtl="0" eaLnBrk="1" fontAlgn="auto" latinLnBrk="0" hangingPunct="1">
              <a:lnSpc>
                <a:spcPts val="1400"/>
              </a:lnSpc>
              <a:spcBef>
                <a:spcPts val="35"/>
              </a:spcBef>
              <a:spcAft>
                <a:spcPts val="200"/>
              </a:spcAft>
              <a:buClr>
                <a:srgbClr val="52AE32"/>
              </a:buClr>
              <a:buSzTx/>
              <a:buFont typeface="DIN Next W1G Medium"/>
              <a:buChar char="•"/>
              <a:tabLst>
                <a:tab pos="11874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Amennyiben a kölcsönhöz havi díjas törlesztési biztosítást köt, különböző váratlan  élethelyzetekben (pl. baleset, rokkantság, keresőképtelenség, munkanélküliség, </a:t>
            </a:r>
            <a:r>
              <a:rPr kumimoji="0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haláleset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)</a:t>
            </a:r>
            <a:r>
              <a:rPr kumimoji="0" lang="hu-HU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is biztonságban tudhatja a kölcsön törlesztését, ezzel biztosítva családja anyagi biztonságát.</a:t>
            </a:r>
          </a:p>
        </p:txBody>
      </p:sp>
    </p:spTree>
    <p:extLst>
      <p:ext uri="{BB962C8B-B14F-4D97-AF65-F5344CB8AC3E}">
        <p14:creationId xmlns:p14="http://schemas.microsoft.com/office/powerpoint/2010/main" val="244005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31A3ED6B-91D3-462F-9780-DC8478FF2453}"/>
              </a:ext>
            </a:extLst>
          </p:cNvPr>
          <p:cNvSpPr txBox="1"/>
          <p:nvPr/>
        </p:nvSpPr>
        <p:spPr>
          <a:xfrm>
            <a:off x="304800" y="1066800"/>
            <a:ext cx="6248400" cy="5742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400"/>
              </a:lnSpc>
            </a:pPr>
            <a:r>
              <a:rPr sz="14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Használja ki széles körű kedvezményeinket az OTP </a:t>
            </a:r>
            <a:r>
              <a:rPr sz="14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</a:t>
            </a:r>
            <a:endParaRPr lang="hu-HU" sz="1400" b="1" spc="-10" dirty="0">
              <a:solidFill>
                <a:srgbClr val="52AE32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1400"/>
              </a:lnSpc>
            </a:pPr>
            <a:r>
              <a:rPr sz="14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</a:t>
            </a:r>
            <a:r>
              <a:rPr sz="14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keretében!</a:t>
            </a:r>
          </a:p>
          <a:p>
            <a:pPr marL="12700" marR="8255" algn="just">
              <a:lnSpc>
                <a:spcPts val="1250"/>
              </a:lnSpc>
              <a:spcBef>
                <a:spcPts val="1000"/>
              </a:spcBef>
            </a:pP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OTP Munkavállalói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keretében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Bázis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Számlával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(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munkabér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érkez</a:t>
            </a:r>
            <a:r>
              <a:rPr lang="hu-HU"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tetése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mellett) 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, 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lang="hu-HU"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Digitális Szolgáltatás alap havi díja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, 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betétikártya-szolgáltatás keretében kibocsátott VISA Online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betéti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kártya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kibocsátási és éves díja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, valamint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egyes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tranzakció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0 Ft-ra* csökkenthetőek.</a:t>
            </a: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35255" algn="just">
              <a:lnSpc>
                <a:spcPts val="1250"/>
              </a:lnSpc>
            </a:pPr>
            <a:r>
              <a:rPr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Újonnan nyitott, vagy meglévő bankszámlájához igényelheti </a:t>
            </a:r>
            <a:r>
              <a:rPr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</a:t>
            </a:r>
            <a:r>
              <a:rPr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ajánlatot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</a:p>
          <a:p>
            <a:pPr marL="12700" marR="135255" algn="just">
              <a:spcBef>
                <a:spcPts val="40"/>
              </a:spcBef>
            </a:pP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ts val="1565"/>
              </a:lnSpc>
            </a:pPr>
            <a:r>
              <a:rPr lang="hu-HU"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Igénybevehető </a:t>
            </a:r>
            <a:r>
              <a:rPr sz="1400" b="1" spc="-15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</a:t>
            </a:r>
            <a:r>
              <a:rPr lang="hu-HU" sz="1400" b="1" spc="-15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ek</a:t>
            </a:r>
            <a:r>
              <a:rPr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:</a:t>
            </a:r>
            <a:endParaRPr lang="hu-HU" sz="1400" b="1" spc="-15" dirty="0">
              <a:solidFill>
                <a:srgbClr val="52AE32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algn="just">
              <a:lnSpc>
                <a:spcPts val="500"/>
              </a:lnSpc>
              <a:spcBef>
                <a:spcPts val="100"/>
              </a:spcBef>
            </a:pPr>
            <a:endParaRPr sz="1400" b="1" spc="-15" dirty="0">
              <a:solidFill>
                <a:srgbClr val="52AE32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algn="just">
              <a:lnSpc>
                <a:spcPts val="1230"/>
              </a:lnSpc>
            </a:pPr>
            <a:r>
              <a:rPr lang="hu-HU"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Munkavállalói Ajánlat</a:t>
            </a:r>
            <a:r>
              <a:rPr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100% Számlavezetési díjkedvezmény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100% </a:t>
            </a:r>
            <a:r>
              <a:rPr lang="hu-HU" sz="1200" spc="-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dijkedvezmény</a:t>
            </a: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az </a:t>
            </a:r>
            <a:r>
              <a:rPr lang="hu-HU" sz="1200" spc="-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</a:t>
            </a: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Digitális Szolgáltatás alap havi díjból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100% </a:t>
            </a: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Visa Online betéti főkártya kibocsátási és éves díjából biztosított kedvezmény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Csoportos beszedések korlátlan számban összesen havi 30.000 forintig*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Korlátlan számú elektronikus úton kezdeményezett eseti és állandó átutalás összesen havi 400.000 Ft-ig*</a:t>
            </a:r>
          </a:p>
          <a:p>
            <a:pPr marL="118110" indent="-105410" algn="just"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endParaRPr lang="hu-HU" sz="1200" spc="-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2700" algn="just">
              <a:lnSpc>
                <a:spcPts val="1345"/>
              </a:lnSpc>
              <a:spcBef>
                <a:spcPts val="1060"/>
              </a:spcBef>
            </a:pPr>
            <a:r>
              <a:rPr lang="hu-HU"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Prémium Munkavállalói Ajánlat*</a:t>
            </a:r>
          </a:p>
          <a:p>
            <a:pPr marL="118110" indent="-105410" algn="just">
              <a:lnSpc>
                <a:spcPts val="1345"/>
              </a:lnSpc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50% díjkedvezmény a Lakossági Bázis Számla Prémium </a:t>
            </a:r>
            <a:r>
              <a:rPr lang="hu-HU" sz="1200" spc="-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Next</a:t>
            </a:r>
            <a:r>
              <a:rPr lang="hu-HU"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szolgáltatás kedvezményes havi díjra vonatkozóan – az OTP Prémium Munkavállalói ajánlat feltételeinek teljesülése esetén</a:t>
            </a:r>
          </a:p>
          <a:p>
            <a:pPr marL="12700" algn="just">
              <a:lnSpc>
                <a:spcPts val="1345"/>
              </a:lnSpc>
              <a:spcBef>
                <a:spcPts val="1060"/>
              </a:spcBef>
            </a:pPr>
            <a:r>
              <a:rPr sz="1400" b="1" spc="-15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Valamennyi</a:t>
            </a:r>
            <a:r>
              <a:rPr sz="1400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szint esetén igénybe vehető kedvezmények*:</a:t>
            </a:r>
          </a:p>
          <a:p>
            <a:pPr marL="118110" indent="-105410" algn="just">
              <a:lnSpc>
                <a:spcPts val="1250"/>
              </a:lnSpc>
              <a:spcBef>
                <a:spcPts val="6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sz="1200" spc="-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Lakáshitel</a:t>
            </a:r>
            <a:r>
              <a:rPr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jelzáloghitelek díjaiból kedvezmények</a:t>
            </a:r>
          </a:p>
          <a:p>
            <a:pPr marL="118110" indent="-105410" algn="just">
              <a:lnSpc>
                <a:spcPts val="1250"/>
              </a:lnSpc>
              <a:spcBef>
                <a:spcPts val="200"/>
              </a:spcBef>
              <a:buClr>
                <a:srgbClr val="52AE32"/>
              </a:buClr>
              <a:buFont typeface="DIN Next W1G Medium"/>
              <a:buChar char="•"/>
              <a:tabLst>
                <a:tab pos="118745" algn="l"/>
              </a:tabLst>
            </a:pPr>
            <a:r>
              <a:rPr sz="1200" spc="-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Betéti</a:t>
            </a:r>
            <a:r>
              <a:rPr sz="1200" spc="-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kedvezmények</a:t>
            </a:r>
          </a:p>
          <a:p>
            <a:pPr marL="37465" algn="just">
              <a:lnSpc>
                <a:spcPct val="100000"/>
              </a:lnSpc>
              <a:spcBef>
                <a:spcPts val="855"/>
              </a:spcBef>
            </a:pPr>
            <a:r>
              <a:rPr sz="10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kedvezmények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pontos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mértékét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feltételeit a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mindenk</a:t>
            </a:r>
            <a:r>
              <a:rPr lang="hu-HU"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or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hatályos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ajánlatról szóló hirdetmény </a:t>
            </a:r>
            <a:r>
              <a:rPr sz="1000" b="0" spc="5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tartalmazza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  <a:endParaRPr lang="hu-HU" sz="1000" b="0" spc="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490AF0AB-A715-4E74-A0B5-44E35F336FE8}"/>
              </a:ext>
            </a:extLst>
          </p:cNvPr>
          <p:cNvSpPr txBox="1"/>
          <p:nvPr/>
        </p:nvSpPr>
        <p:spPr>
          <a:xfrm>
            <a:off x="381000" y="531313"/>
            <a:ext cx="45720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-110" normalizeH="0" baseline="0" noProof="0" dirty="0">
                <a:ln>
                  <a:noFill/>
                </a:ln>
                <a:solidFill>
                  <a:srgbClr val="006648"/>
                </a:solidFill>
                <a:effectLst/>
                <a:uLnTx/>
                <a:uFillTx/>
                <a:latin typeface="Squad Heavy" panose="00000900000000000000" pitchFamily="2" charset="0"/>
                <a:cs typeface="Arial" panose="020B0604020202020204" pitchFamily="34" charset="0"/>
              </a:rPr>
              <a:t>OTP Munkavállalói ajánlat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6648"/>
              </a:solidFill>
              <a:effectLst/>
              <a:uLnTx/>
              <a:uFillTx/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>
            <a:extLst>
              <a:ext uri="{FF2B5EF4-FFF2-40B4-BE49-F238E27FC236}">
                <a16:creationId xmlns:a16="http://schemas.microsoft.com/office/drawing/2014/main" id="{490AF0AB-A715-4E74-A0B5-44E35F336FE8}"/>
              </a:ext>
            </a:extLst>
          </p:cNvPr>
          <p:cNvSpPr txBox="1"/>
          <p:nvPr/>
        </p:nvSpPr>
        <p:spPr>
          <a:xfrm>
            <a:off x="304061" y="531313"/>
            <a:ext cx="396313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-110" normalizeH="0" baseline="0" noProof="0" dirty="0">
                <a:ln>
                  <a:noFill/>
                </a:ln>
                <a:solidFill>
                  <a:srgbClr val="006648"/>
                </a:solidFill>
                <a:effectLst/>
                <a:uLnTx/>
                <a:uFillTx/>
                <a:latin typeface="Squad Heavy" panose="00000900000000000000" pitchFamily="2" charset="0"/>
                <a:cs typeface="Arial" panose="020B0604020202020204" pitchFamily="34" charset="0"/>
              </a:rPr>
              <a:t>OTP Munkavállalói ajánlat kedvezményei*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6648"/>
              </a:solidFill>
              <a:effectLst/>
              <a:uLnTx/>
              <a:uFillTx/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6071CABC-58C4-4CE8-B363-C3A95BE0C8F6}"/>
              </a:ext>
            </a:extLst>
          </p:cNvPr>
          <p:cNvSpPr txBox="1"/>
          <p:nvPr/>
        </p:nvSpPr>
        <p:spPr>
          <a:xfrm>
            <a:off x="304061" y="2388315"/>
            <a:ext cx="4354958" cy="29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just">
              <a:lnSpc>
                <a:spcPts val="1565"/>
              </a:lnSpc>
            </a:pPr>
            <a:r>
              <a:rPr lang="hu-HU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Munkavállalói ajánlat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16C8F2E-43CF-4BDC-87EE-6672D5E62118}"/>
              </a:ext>
            </a:extLst>
          </p:cNvPr>
          <p:cNvSpPr txBox="1"/>
          <p:nvPr/>
        </p:nvSpPr>
        <p:spPr>
          <a:xfrm>
            <a:off x="304060" y="2777633"/>
            <a:ext cx="6106884" cy="12567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,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irekt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Digitális szolgáltatás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,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Visa Online betétikártya-szolgáltatás keretében kibocsátott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betéti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kártya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egyes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díjai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díjmentesen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érhetőek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el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</a:t>
            </a:r>
            <a:r>
              <a:rPr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1400"/>
              </a:lnSpc>
              <a:spcBef>
                <a:spcPts val="5"/>
              </a:spcBef>
            </a:pP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 legalább 100 ezer Ft terheléses tranzakciója (ATM készpénzfelvételek kivételével) van a hónapban és minimum a minimálbérnek megfelelő </a:t>
            </a:r>
            <a:r>
              <a:rPr lang="hu-HU"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jövedelemet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érkeztet az OTP Munkavállalói ajánlatot </a:t>
            </a:r>
            <a:r>
              <a:rPr lang="hu-HU"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igénybevevő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bankszámlájára, akkor jogosult a kedvezmény igénybevételére.</a:t>
            </a:r>
            <a:endParaRPr sz="1200" b="1" spc="-10" dirty="0">
              <a:solidFill>
                <a:srgbClr val="52AE32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AD471EB5-CC80-4D55-9E07-48B0E44EA1C1}"/>
              </a:ext>
            </a:extLst>
          </p:cNvPr>
          <p:cNvSpPr txBox="1"/>
          <p:nvPr/>
        </p:nvSpPr>
        <p:spPr>
          <a:xfrm>
            <a:off x="152400" y="7315200"/>
            <a:ext cx="6553200" cy="15573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sz="1000" b="0" spc="-1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sz="10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kedvezmények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pontos feltételeit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kondícióit  a mindenkor hatályos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ajánlatról szóló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 </a:t>
            </a:r>
            <a:r>
              <a:rPr sz="1000" b="0" spc="7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tartalmazza.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5080" algn="just">
              <a:lnSpc>
                <a:spcPct val="102099"/>
              </a:lnSpc>
            </a:pP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legkedvezőbb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abban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esetben érhető el, amennyiben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ügyfél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teljesíti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feltételeit, 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valamint 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Lakossági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Bázis Számla akciós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 díjának feltételeit,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melyet a mindenkor hatályos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ajánlatról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Hirdetmény, valamint 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Lakossági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Bázis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Számláról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Junior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Számláról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</a:t>
            </a:r>
            <a:r>
              <a:rPr sz="1000" b="0" spc="5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48590" algn="just">
              <a:lnSpc>
                <a:spcPct val="102099"/>
              </a:lnSpc>
            </a:pPr>
            <a:r>
              <a:rPr sz="1000" b="0" spc="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szolgáltatás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alap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havi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0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Ft-ra csökkenthető,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keretében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feltételek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teljesítése</a:t>
            </a:r>
            <a:r>
              <a:rPr lang="hu-HU" sz="100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esetén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Digitális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szolgáltatások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havi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0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Ft-ra csökkenthető,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keretében.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79070" algn="just"/>
            <a:r>
              <a:rPr sz="10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****A részletes feltételeket a mindenkor hatályos, A pénzforgalmi szolgáltatás nyújtásáról szóló 2009. évi LXXXV. törvény 36/A§-a alapján  biztosított díjmentes készpénzfelvételről szóló hirdetmény tartalmazza.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BBC5592-2E14-8C1A-13BC-B99F39D91968}"/>
              </a:ext>
            </a:extLst>
          </p:cNvPr>
          <p:cNvSpPr txBox="1"/>
          <p:nvPr/>
        </p:nvSpPr>
        <p:spPr>
          <a:xfrm>
            <a:off x="304061" y="1352185"/>
            <a:ext cx="6106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OTP Munkavállalói Ajánlat nem vonható össze egyéb  tranzakciós számlacsomag elemekkel. Az alábbi kedvezmények az OTP Munkavállalói ajánlatban foglaltakon felül a Bázis számlához igényelt tranzakciós számlacsomag elemekre és a további kedvezmény elemekre, szolgáltatásokra nem vonatkoznak</a:t>
            </a:r>
          </a:p>
        </p:txBody>
      </p:sp>
      <p:graphicFrame>
        <p:nvGraphicFramePr>
          <p:cNvPr id="21" name="Táblázat 20">
            <a:extLst>
              <a:ext uri="{FF2B5EF4-FFF2-40B4-BE49-F238E27FC236}">
                <a16:creationId xmlns:a16="http://schemas.microsoft.com/office/drawing/2014/main" id="{DA9A8B0B-6628-79C9-19E2-8394545A9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348984"/>
              </p:ext>
            </p:extLst>
          </p:nvPr>
        </p:nvGraphicFramePr>
        <p:xfrm>
          <a:off x="304060" y="4427167"/>
          <a:ext cx="610688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940">
                  <a:extLst>
                    <a:ext uri="{9D8B030D-6E8A-4147-A177-3AD203B41FA5}">
                      <a16:colId xmlns:a16="http://schemas.microsoft.com/office/drawing/2014/main" val="3464351307"/>
                    </a:ext>
                  </a:extLst>
                </a:gridCol>
                <a:gridCol w="1076944">
                  <a:extLst>
                    <a:ext uri="{9D8B030D-6E8A-4147-A177-3AD203B41FA5}">
                      <a16:colId xmlns:a16="http://schemas.microsoft.com/office/drawing/2014/main" val="1923517145"/>
                    </a:ext>
                  </a:extLst>
                </a:gridCol>
              </a:tblGrid>
              <a:tr h="301913">
                <a:tc>
                  <a:txBody>
                    <a:bodyPr/>
                    <a:lstStyle/>
                    <a:p>
                      <a:pPr marL="1270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hu-HU" sz="1400" b="1" kern="1200" spc="-15" dirty="0">
                          <a:solidFill>
                            <a:srgbClr val="52AE32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200" dirty="0">
                        <a:solidFill>
                          <a:srgbClr val="006648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433646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indent="-171450" algn="just">
                        <a:buClr>
                          <a:srgbClr val="52AE3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Számlavezetési díj**: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773892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noProof="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Visa Online betéti főkártya kibocsátási és éves díja: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471057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noProof="0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OTPdirekt</a:t>
                      </a:r>
                      <a:r>
                        <a:rPr lang="hu-HU" sz="1200" b="0" kern="1200" noProof="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alap havidíja***: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278154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Digitális Szolgáltatás alap havidíja***: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32079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 elektronikus utalás 400 ezer Ft-ig díjmentes: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990539"/>
                  </a:ext>
                </a:extLst>
              </a:tr>
              <a:tr h="271722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 csoportos beszedési megbízások havi 30 ezer Ft-ig: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337960"/>
                  </a:ext>
                </a:extLst>
              </a:tr>
              <a:tr h="452870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Havonta 2 alkalommal díjmentesen vehető fel készpénz belföldön (150ezer Ft-ig),  az erre vonatkozó nyilatkozat megléte esetén****: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207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68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>
            <a:extLst>
              <a:ext uri="{FF2B5EF4-FFF2-40B4-BE49-F238E27FC236}">
                <a16:creationId xmlns:a16="http://schemas.microsoft.com/office/drawing/2014/main" id="{490AF0AB-A715-4E74-A0B5-44E35F336FE8}"/>
              </a:ext>
            </a:extLst>
          </p:cNvPr>
          <p:cNvSpPr txBox="1"/>
          <p:nvPr/>
        </p:nvSpPr>
        <p:spPr>
          <a:xfrm>
            <a:off x="304061" y="302709"/>
            <a:ext cx="396313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-110" normalizeH="0" baseline="0" noProof="0" dirty="0">
                <a:ln>
                  <a:noFill/>
                </a:ln>
                <a:solidFill>
                  <a:srgbClr val="006648"/>
                </a:solidFill>
                <a:effectLst/>
                <a:uLnTx/>
                <a:uFillTx/>
                <a:latin typeface="Squad Heavy" panose="00000900000000000000" pitchFamily="2" charset="0"/>
                <a:cs typeface="Arial" panose="020B0604020202020204" pitchFamily="34" charset="0"/>
              </a:rPr>
              <a:t>OTP Prémium Munkavállalói ajánlat kedvezményei*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6648"/>
              </a:solidFill>
              <a:effectLst/>
              <a:uLnTx/>
              <a:uFillTx/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6071CABC-58C4-4CE8-B363-C3A95BE0C8F6}"/>
              </a:ext>
            </a:extLst>
          </p:cNvPr>
          <p:cNvSpPr txBox="1"/>
          <p:nvPr/>
        </p:nvSpPr>
        <p:spPr>
          <a:xfrm>
            <a:off x="211460" y="1799028"/>
            <a:ext cx="4953739" cy="29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just">
              <a:lnSpc>
                <a:spcPts val="1565"/>
              </a:lnSpc>
            </a:pPr>
            <a:r>
              <a:rPr lang="hu-HU" b="1" spc="-15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Prémium Munkavállalói ajánlat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16C8F2E-43CF-4BDC-87EE-6672D5E62118}"/>
              </a:ext>
            </a:extLst>
          </p:cNvPr>
          <p:cNvSpPr txBox="1"/>
          <p:nvPr/>
        </p:nvSpPr>
        <p:spPr>
          <a:xfrm>
            <a:off x="316092" y="2111785"/>
            <a:ext cx="6237107" cy="1210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/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Számlavezetési, </a:t>
            </a:r>
            <a:r>
              <a:rPr lang="hu-HU"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és Digitális szolgáltatás, Visa Online betétikártya-szolgáltatás keretében kibocsátott betéti kártya egyes díjai díjmentesen érhetőek el*.</a:t>
            </a:r>
          </a:p>
          <a:p>
            <a:pPr marL="12700" algn="just"/>
            <a:r>
              <a:rPr lang="hu-HU" sz="6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endParaRPr lang="hu-H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just">
              <a:spcBef>
                <a:spcPts val="5"/>
              </a:spcBef>
            </a:pP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 legalább 100 ezer Ft terheléses tranzakciója (ATM készpénzfelvételek kivételével) van a hónapban továbbá minimum a minimálbérnek megfelelő </a:t>
            </a:r>
            <a:r>
              <a:rPr lang="hu-HU"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jövedelemet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érkeztet az OTP Munkavállalói ajánlatot </a:t>
            </a:r>
            <a:r>
              <a:rPr lang="hu-HU"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igénybevevő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bankszámlájára és teljesíti a mindenkori Prémium </a:t>
            </a:r>
            <a:r>
              <a:rPr lang="hu-HU" sz="1200" b="1" spc="-10" dirty="0" err="1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Next</a:t>
            </a:r>
            <a:r>
              <a:rPr lang="hu-HU" sz="1200" b="1" spc="-10" dirty="0">
                <a:solidFill>
                  <a:srgbClr val="52AE32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szolgáltatás feltételeit akkor jogosult a kedvezmény igénybevételére.</a:t>
            </a: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AD471EB5-CC80-4D55-9E07-48B0E44EA1C1}"/>
              </a:ext>
            </a:extLst>
          </p:cNvPr>
          <p:cNvSpPr txBox="1"/>
          <p:nvPr/>
        </p:nvSpPr>
        <p:spPr>
          <a:xfrm>
            <a:off x="164329" y="7012928"/>
            <a:ext cx="6549762" cy="2022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sz="1000" b="0" spc="-15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sz="1000" b="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kedvezmények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pontos feltételeit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kondícióit  a mindenkor hatályos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ajánlatról szóló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 </a:t>
            </a:r>
            <a:r>
              <a:rPr sz="1000" b="0" spc="7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tartalmazza.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5080" algn="just">
              <a:lnSpc>
                <a:spcPct val="102099"/>
              </a:lnSpc>
            </a:pP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legkedvezőbb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abban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esetben érhető el, amennyiben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ügyfél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teljesíti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feltételeit, 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valamint 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Lakossági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Bázis Számla akciós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számlavezetési díjának feltételeit,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melyet a mindenkor hatályos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ajánlatról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Hirdetmény, valamint 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Lakossági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Bázis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Számláról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Junior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Számláról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szóló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Hirdetmény</a:t>
            </a:r>
            <a:r>
              <a:rPr sz="1000" b="0" spc="5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tartalmaz.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48590" algn="just">
              <a:lnSpc>
                <a:spcPct val="102099"/>
              </a:lnSpc>
            </a:pPr>
            <a:r>
              <a:rPr sz="1000" b="0" spc="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OTPdirekt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szolgáltatások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alap </a:t>
            </a:r>
            <a:r>
              <a:rPr sz="1000" b="0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havi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0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Ft-ra csökkenthető,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keretében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feltételek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teljesítése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esetén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.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lang="hu-HU"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Digitális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szolgáltatások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havi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díja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0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Ft-ra csökkenthető,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OTP </a:t>
            </a:r>
            <a:r>
              <a:rPr lang="hu-HU"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Munkavállalói ajánlat </a:t>
            </a:r>
            <a:r>
              <a:rPr lang="hu-HU"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keretében.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R="179070" algn="just"/>
            <a:r>
              <a:rPr lang="hu-HU" sz="10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****A részletes feltételeket a mindenkor hatályos, a pénzforgalmi szolgáltatás nyújtásáról szóló 2009. évi LXXXV. Törvény 36/A§-a alapján  biztosított díjmentes készpénzfelvételről szóló hirdetmény tartalmazza.</a:t>
            </a:r>
          </a:p>
          <a:p>
            <a:pPr marR="179070" algn="just"/>
            <a:r>
              <a:rPr lang="hu-HU" sz="10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*****A vonatkozó díjakat a mindenkor hatályos a Lakossági Bázis Számláról és Junior Számláról szóló Hirdetmény tartalmazza.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BBC5592-2E14-8C1A-13BC-B99F39D91968}"/>
              </a:ext>
            </a:extLst>
          </p:cNvPr>
          <p:cNvSpPr txBox="1"/>
          <p:nvPr/>
        </p:nvSpPr>
        <p:spPr>
          <a:xfrm>
            <a:off x="234610" y="1087484"/>
            <a:ext cx="6318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0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Az OTP Munkavállalói Ajánlat nem vonható össze egyéb  tranzakciós számlacsomag elemekkel. Az alábbi kedvezmények az OTP Munkavállalói ajánlatban foglaltakon felül a Bázis számlához igényelt tranzakciós számlacsomag elemekre és a további kedvezmény elemekre, szolgáltatásokra nem vonatkoznak</a:t>
            </a:r>
          </a:p>
        </p:txBody>
      </p:sp>
      <p:graphicFrame>
        <p:nvGraphicFramePr>
          <p:cNvPr id="21" name="Táblázat 20">
            <a:extLst>
              <a:ext uri="{FF2B5EF4-FFF2-40B4-BE49-F238E27FC236}">
                <a16:creationId xmlns:a16="http://schemas.microsoft.com/office/drawing/2014/main" id="{DA9A8B0B-6628-79C9-19E2-8394545A9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38869"/>
              </p:ext>
            </p:extLst>
          </p:nvPr>
        </p:nvGraphicFramePr>
        <p:xfrm>
          <a:off x="304061" y="3393708"/>
          <a:ext cx="6318589" cy="359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2206">
                  <a:extLst>
                    <a:ext uri="{9D8B030D-6E8A-4147-A177-3AD203B41FA5}">
                      <a16:colId xmlns:a16="http://schemas.microsoft.com/office/drawing/2014/main" val="3464351307"/>
                    </a:ext>
                  </a:extLst>
                </a:gridCol>
                <a:gridCol w="1616383">
                  <a:extLst>
                    <a:ext uri="{9D8B030D-6E8A-4147-A177-3AD203B41FA5}">
                      <a16:colId xmlns:a16="http://schemas.microsoft.com/office/drawing/2014/main" val="1923517145"/>
                    </a:ext>
                  </a:extLst>
                </a:gridCol>
              </a:tblGrid>
              <a:tr h="295419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buClr>
                          <a:srgbClr val="52AE3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Számlavezetési díj**: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773892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noProof="0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MasterCard</a:t>
                      </a:r>
                      <a:r>
                        <a:rPr lang="hu-HU" sz="1200" b="0" kern="1200" noProof="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Gold betéti főkártya kibocsátási és éves díja: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471057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noProof="0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OTPdirekt</a:t>
                      </a:r>
                      <a:r>
                        <a:rPr lang="hu-HU" sz="1200" b="0" kern="1200" noProof="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 alap havidíja***: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278154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8745" algn="l"/>
                        </a:tabLst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Digitális Szolgáltatás alap havidíja***: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32079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 elektronikus utalás 1 millió Ft-ig díjmentes: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990539"/>
                  </a:ext>
                </a:extLst>
              </a:tr>
              <a:tr h="249513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Díjmentes csoportos beszedési megbízások havi 300 ezer Ft-ig: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337960"/>
                  </a:ext>
                </a:extLst>
              </a:tr>
              <a:tr h="748539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Havonta 2 alkalommal díjmentesen vehető fel készpénz belföldön (150ezer Ft-ig),  az erre vonatkozó nyilatkozat megléte esetén**** valamint ezen felül további 150ezer Ft díjmentesen vehető fel belföldi ATM készülékből: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207651"/>
                  </a:ext>
                </a:extLst>
              </a:tr>
              <a:tr h="249513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Árfolyam+ kedvezményes számlacsomag elem: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kern="1200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0 Ft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830919"/>
                  </a:ext>
                </a:extLst>
              </a:tr>
              <a:tr h="748539"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2AE3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200" spc="-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cs typeface="Arial" panose="020B0604020202020204" pitchFamily="34" charset="0"/>
                        </a:rPr>
                        <a:t>Díjkedvezmény a Prémium </a:t>
                      </a:r>
                      <a:r>
                        <a:rPr lang="hu-HU" sz="1200" spc="-5" dirty="0" err="1">
                          <a:solidFill>
                            <a:srgbClr val="706F6F"/>
                          </a:solidFill>
                          <a:latin typeface="Squad" panose="00000500000000000000" pitchFamily="2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lang="hu-HU" sz="1200" spc="-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cs typeface="Arial" panose="020B0604020202020204" pitchFamily="34" charset="0"/>
                        </a:rPr>
                        <a:t> szolgáltatás kedvezményes havi díjra vonatkozóan – az OTP Prémium Munkavállalói ajánlat feltételeinek teljesülése esetén</a:t>
                      </a:r>
                      <a:endParaRPr lang="hu-HU" sz="1200" b="0" kern="1200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spc="-15" dirty="0">
                          <a:solidFill>
                            <a:srgbClr val="706F6F"/>
                          </a:solidFill>
                          <a:latin typeface="Squad" panose="00000500000000000000" pitchFamily="2" charset="0"/>
                          <a:ea typeface="+mn-ea"/>
                          <a:cs typeface="Arial" panose="020B0604020202020204" pitchFamily="34" charset="0"/>
                        </a:rPr>
                        <a:t>50% kedvezmény*****</a:t>
                      </a:r>
                      <a:endParaRPr lang="en-US" sz="1200" b="0" spc="-15" dirty="0">
                        <a:solidFill>
                          <a:srgbClr val="706F6F"/>
                        </a:solidFill>
                        <a:latin typeface="Squad" panose="00000500000000000000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24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647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575" y="684548"/>
            <a:ext cx="6067425" cy="6655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Prémium</a:t>
            </a:r>
            <a:r>
              <a:rPr kumimoji="0" sz="1400" b="1" i="0" u="none" strike="noStrike" kern="1200" cap="none" spc="-3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kiszolgálás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4150" marR="233045" lvl="0" indent="-17145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>
                <a:tab pos="118745" algn="l"/>
              </a:tabLst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Kiemelt figyelem</a:t>
            </a:r>
          </a:p>
          <a:p>
            <a:pPr marL="182563" marR="233045" lvl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tabLst>
                <a:tab pos="118745" algn="l"/>
              </a:tabLst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Prémium ügyfélként lehetősége van személyes tanácsadójával, előre egyezetetett időpontban intézni pénzügyeit a prémium kiszolgálást végző bankfiókjainkban. Érkezéskor használja a prémium ügyfélhívót. Kiemelt figyelemmel, 	élethelyzetéhez igazodva, proaktívan kezeljük pénzügyeit.</a:t>
            </a:r>
          </a:p>
          <a:p>
            <a:pPr marL="182563" marR="233045" lvl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tabLst>
                <a:tab pos="118745" algn="l"/>
              </a:tabLst>
              <a:defRPr/>
            </a:pPr>
            <a:endParaRPr kumimoji="0" lang="hu-HU" sz="1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Kibővített befektetési szolgáltatások</a:t>
            </a:r>
          </a:p>
          <a:p>
            <a:pPr marL="182563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Pénzügyi tanácsadás keretében több, mint 70 különböző befektetési alap közül választhat. Bizonyos befektetési alapok csak prémium ügyfeleink számára elérhetőek. Emellett egyedi deviza átváltási árfolyam lehetőségével élhet a teljes devizaszámla palettán. Forint számláján prémium betéti kamat lehetőség várja. </a:t>
            </a:r>
          </a:p>
          <a:p>
            <a:pPr marL="182563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endParaRPr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71450" marR="0" lvl="0" indent="-17145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Gold kártya exkluzív előnyökkel</a:t>
            </a:r>
            <a:endParaRPr lang="hu-HU"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Prémium ügyfeleink a díjmentes </a:t>
            </a:r>
            <a:r>
              <a:rPr lang="hu-HU" sz="1200" spc="-15" dirty="0" err="1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Mastercard</a:t>
            </a: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Gold betéti kártyával díjmentes utasbiztosításra és asszisztencia szolgáltatásra, valamint reptéri kényelmi szolgáltatásokra is jogosultak.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endParaRPr lang="hu-HU"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2563" marR="0" lvl="0" indent="-182563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Megtakarítások 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Mintegy 70 db prémium befektetési alap (kizárólag prémium csomaggal elérhető), új nem OTP-s hazai befektetési alapok 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Értékpapírszámla-kedvezmény 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Prémium betéti kamat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Euróalapú befektetési lehetőségek a Pénzügyi Tervezőben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Egyedi árfolyam – fióki saját számlás és bankon belüli deviza átutalások esetében 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endParaRPr lang="hu-HU"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2563" marR="0" lvl="0" indent="-182563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Prémium Kedvezményprogram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Exkluzív partnereinknél a bankkártyás vásárlások után pénzvisszatérítést kaphat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endParaRPr lang="hu-HU"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2563" marR="0" lvl="0" indent="-182563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1200" b="1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Lakáscélú kedvezmények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Gyorsabb igénylés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Elő- és végtörlesztési kedvezmény</a:t>
            </a: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tabLst/>
              <a:defRPr/>
            </a:pPr>
            <a:r>
              <a:rPr lang="hu-HU" sz="1200" spc="-1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Kedvező árazás </a:t>
            </a:r>
          </a:p>
          <a:p>
            <a:pPr marL="354013" marR="0" lvl="0" indent="-17145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hu-HU"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  <a:p>
            <a:pPr marL="182563" marR="0" lvl="0" algn="just" fontAlgn="auto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52AE32"/>
              </a:buClr>
              <a:buSzTx/>
              <a:buFontTx/>
              <a:buNone/>
              <a:tabLst/>
              <a:defRPr/>
            </a:pPr>
            <a:endParaRPr sz="1200" spc="-15" dirty="0">
              <a:solidFill>
                <a:srgbClr val="706F6F"/>
              </a:solidFill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61950" y="7272563"/>
            <a:ext cx="6191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98755" lvl="0" indent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1" i="0" u="none" strike="noStrike" kern="1200" cap="none" spc="-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Ha Ön a Prémium szolgáltatáson túl egy komplexebb, személyre szabottabb, privát  tanácsadón keresztül kialakított exkluzív szolgáltatást kíván igénybe venni, és magasabb  jövedelemmel vagy jelentősebb megtakarítással rendelkezik, akkor Önnek </a:t>
            </a:r>
            <a:r>
              <a:rPr kumimoji="0" lang="hu-HU" sz="1200" b="1" i="0" u="none" strike="noStrike" kern="1200" cap="none" spc="-5" normalizeH="0" baseline="0" noProof="0" dirty="0" err="1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Private</a:t>
            </a:r>
            <a:r>
              <a:rPr kumimoji="0" lang="hu-HU" sz="1200" b="1" i="0" u="none" strike="noStrike" kern="1200" cap="none" spc="-5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latin typeface="Squad" panose="00000500000000000000" pitchFamily="2" charset="0"/>
                <a:cs typeface="Arial" panose="020B0604020202020204" pitchFamily="34" charset="0"/>
              </a:rPr>
              <a:t> Banking  szolgáltatásunkat ajánljuk, amelyet Bankunk a megkülönböztetett figyelmet igénylő ügyfelei  számára alakított ki.</a:t>
            </a:r>
          </a:p>
        </p:txBody>
      </p:sp>
    </p:spTree>
    <p:extLst>
      <p:ext uri="{BB962C8B-B14F-4D97-AF65-F5344CB8AC3E}">
        <p14:creationId xmlns:p14="http://schemas.microsoft.com/office/powerpoint/2010/main" val="177394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901652"/>
            <a:ext cx="696495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30" dirty="0" err="1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Felkeltettük</a:t>
            </a:r>
            <a:r>
              <a:rPr lang="hu-HU" sz="4000" spc="-130" dirty="0">
                <a:solidFill>
                  <a:srgbClr val="006648"/>
                </a:solidFill>
                <a:latin typeface="Squad Heavy" panose="00000900000000000000" pitchFamily="2" charset="0"/>
                <a:cs typeface="Arial" panose="020B0604020202020204" pitchFamily="34" charset="0"/>
              </a:rPr>
              <a:t> érdeklődését?</a:t>
            </a:r>
            <a:endParaRPr sz="4000" dirty="0">
              <a:solidFill>
                <a:srgbClr val="006648"/>
              </a:solidFill>
              <a:latin typeface="Squad Heavy" panose="000009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05200" y="7315200"/>
            <a:ext cx="3087277" cy="1726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2099"/>
              </a:lnSpc>
            </a:pP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kiadványban feltüntetett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adatok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tájékoztató jellegűek. Jelen tájékoztató nem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minősül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ajánlattételnek, célja kizárólag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figyelem felkeltése. 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tájékoztatás nem teljes körű.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bankszámla csomagok, pénzügyi termékek, szolgáltatások részletes leírásáról, illetve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további feltételeiről  tájékozódjon 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bankfiókokban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honlapunkon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(www.otpbank.hu) található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vonatkozó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üzletszabályzatokból, hirdetményekből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kondíciós 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listákból.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Bank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hitelbírálat és </a:t>
            </a:r>
            <a:r>
              <a:rPr sz="1000" b="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a kondíciók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módosításának jogát</a:t>
            </a:r>
            <a:r>
              <a:rPr sz="1000" b="0" spc="10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 </a:t>
            </a:r>
            <a:r>
              <a:rPr sz="1000" b="0" spc="5" dirty="0">
                <a:solidFill>
                  <a:srgbClr val="706F6F"/>
                </a:solidFill>
                <a:latin typeface="Squad" panose="00000500000000000000" pitchFamily="2" charset="0"/>
                <a:cs typeface="Arial" panose="020B0604020202020204" pitchFamily="34" charset="0"/>
              </a:rPr>
              <a:t>fenntartja.</a:t>
            </a:r>
            <a:endParaRPr sz="1000" dirty="0">
              <a:latin typeface="Squad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bg object 24"/>
          <p:cNvSpPr/>
          <p:nvPr/>
        </p:nvSpPr>
        <p:spPr>
          <a:xfrm>
            <a:off x="0" y="4617244"/>
            <a:ext cx="3276600" cy="4526756"/>
          </a:xfrm>
          <a:custGeom>
            <a:avLst/>
            <a:gdLst/>
            <a:ahLst/>
            <a:cxnLst/>
            <a:rect l="l" t="t" r="r" b="b"/>
            <a:pathLst>
              <a:path w="5735955" h="7874000">
                <a:moveTo>
                  <a:pt x="5735423" y="4597400"/>
                </a:moveTo>
                <a:lnTo>
                  <a:pt x="3691768" y="4597400"/>
                </a:lnTo>
                <a:lnTo>
                  <a:pt x="3691451" y="4648200"/>
                </a:lnTo>
                <a:lnTo>
                  <a:pt x="3690502" y="4699000"/>
                </a:lnTo>
                <a:lnTo>
                  <a:pt x="3688926" y="4737100"/>
                </a:lnTo>
                <a:lnTo>
                  <a:pt x="3686726" y="4787900"/>
                </a:lnTo>
                <a:lnTo>
                  <a:pt x="3683907" y="4838700"/>
                </a:lnTo>
                <a:lnTo>
                  <a:pt x="3680472" y="4889500"/>
                </a:lnTo>
                <a:lnTo>
                  <a:pt x="3676426" y="4940300"/>
                </a:lnTo>
                <a:lnTo>
                  <a:pt x="3671773" y="4978400"/>
                </a:lnTo>
                <a:lnTo>
                  <a:pt x="3666516" y="5029200"/>
                </a:lnTo>
                <a:lnTo>
                  <a:pt x="3660659" y="5080000"/>
                </a:lnTo>
                <a:lnTo>
                  <a:pt x="3654208" y="5130800"/>
                </a:lnTo>
                <a:lnTo>
                  <a:pt x="3647164" y="5168900"/>
                </a:lnTo>
                <a:lnTo>
                  <a:pt x="3639534" y="5219700"/>
                </a:lnTo>
                <a:lnTo>
                  <a:pt x="3631320" y="5270500"/>
                </a:lnTo>
                <a:lnTo>
                  <a:pt x="3622526" y="5308600"/>
                </a:lnTo>
                <a:lnTo>
                  <a:pt x="3613157" y="5359400"/>
                </a:lnTo>
                <a:lnTo>
                  <a:pt x="3603217" y="5397500"/>
                </a:lnTo>
                <a:lnTo>
                  <a:pt x="3592710" y="5448300"/>
                </a:lnTo>
                <a:lnTo>
                  <a:pt x="3581639" y="5499100"/>
                </a:lnTo>
                <a:lnTo>
                  <a:pt x="3570009" y="5537200"/>
                </a:lnTo>
                <a:lnTo>
                  <a:pt x="3557823" y="5588000"/>
                </a:lnTo>
                <a:lnTo>
                  <a:pt x="3545087" y="5626100"/>
                </a:lnTo>
                <a:lnTo>
                  <a:pt x="3531803" y="5676900"/>
                </a:lnTo>
                <a:lnTo>
                  <a:pt x="3517975" y="5715000"/>
                </a:lnTo>
                <a:lnTo>
                  <a:pt x="3503609" y="5765800"/>
                </a:lnTo>
                <a:lnTo>
                  <a:pt x="3488707" y="5803900"/>
                </a:lnTo>
                <a:lnTo>
                  <a:pt x="3473274" y="5842000"/>
                </a:lnTo>
                <a:lnTo>
                  <a:pt x="3457314" y="5892800"/>
                </a:lnTo>
                <a:lnTo>
                  <a:pt x="3440830" y="5930900"/>
                </a:lnTo>
                <a:lnTo>
                  <a:pt x="3423828" y="5969000"/>
                </a:lnTo>
                <a:lnTo>
                  <a:pt x="3406310" y="6019800"/>
                </a:lnTo>
                <a:lnTo>
                  <a:pt x="3388281" y="6057900"/>
                </a:lnTo>
                <a:lnTo>
                  <a:pt x="3369744" y="6096000"/>
                </a:lnTo>
                <a:lnTo>
                  <a:pt x="3350705" y="6146800"/>
                </a:lnTo>
                <a:lnTo>
                  <a:pt x="3331166" y="6184900"/>
                </a:lnTo>
                <a:lnTo>
                  <a:pt x="3311133" y="6223000"/>
                </a:lnTo>
                <a:lnTo>
                  <a:pt x="3290608" y="6261100"/>
                </a:lnTo>
                <a:lnTo>
                  <a:pt x="3269596" y="6299200"/>
                </a:lnTo>
                <a:lnTo>
                  <a:pt x="3248101" y="6350000"/>
                </a:lnTo>
                <a:lnTo>
                  <a:pt x="3226127" y="6388100"/>
                </a:lnTo>
                <a:lnTo>
                  <a:pt x="3203678" y="6426200"/>
                </a:lnTo>
                <a:lnTo>
                  <a:pt x="3180758" y="6464300"/>
                </a:lnTo>
                <a:lnTo>
                  <a:pt x="3157370" y="6502400"/>
                </a:lnTo>
                <a:lnTo>
                  <a:pt x="3133520" y="6540500"/>
                </a:lnTo>
                <a:lnTo>
                  <a:pt x="3109211" y="6578600"/>
                </a:lnTo>
                <a:lnTo>
                  <a:pt x="3084446" y="6616700"/>
                </a:lnTo>
                <a:lnTo>
                  <a:pt x="3059231" y="6654800"/>
                </a:lnTo>
                <a:lnTo>
                  <a:pt x="3033569" y="6692900"/>
                </a:lnTo>
                <a:lnTo>
                  <a:pt x="3007463" y="6731000"/>
                </a:lnTo>
                <a:lnTo>
                  <a:pt x="2980919" y="6756400"/>
                </a:lnTo>
                <a:lnTo>
                  <a:pt x="2953940" y="6794500"/>
                </a:lnTo>
                <a:lnTo>
                  <a:pt x="2926530" y="6832600"/>
                </a:lnTo>
                <a:lnTo>
                  <a:pt x="2898692" y="6870700"/>
                </a:lnTo>
                <a:lnTo>
                  <a:pt x="2870432" y="6908800"/>
                </a:lnTo>
                <a:lnTo>
                  <a:pt x="2841753" y="6934200"/>
                </a:lnTo>
                <a:lnTo>
                  <a:pt x="2812659" y="6972300"/>
                </a:lnTo>
                <a:lnTo>
                  <a:pt x="2783155" y="7010400"/>
                </a:lnTo>
                <a:lnTo>
                  <a:pt x="2753243" y="7035800"/>
                </a:lnTo>
                <a:lnTo>
                  <a:pt x="2722928" y="7073900"/>
                </a:lnTo>
                <a:lnTo>
                  <a:pt x="2692215" y="7099300"/>
                </a:lnTo>
                <a:lnTo>
                  <a:pt x="2661107" y="7137400"/>
                </a:lnTo>
                <a:lnTo>
                  <a:pt x="2629608" y="7162800"/>
                </a:lnTo>
                <a:lnTo>
                  <a:pt x="2597722" y="7200900"/>
                </a:lnTo>
                <a:lnTo>
                  <a:pt x="2565453" y="7226300"/>
                </a:lnTo>
                <a:lnTo>
                  <a:pt x="2532806" y="7264400"/>
                </a:lnTo>
                <a:lnTo>
                  <a:pt x="2499783" y="7289800"/>
                </a:lnTo>
                <a:lnTo>
                  <a:pt x="2466390" y="7327900"/>
                </a:lnTo>
                <a:lnTo>
                  <a:pt x="2432630" y="7353300"/>
                </a:lnTo>
                <a:lnTo>
                  <a:pt x="2364026" y="7404100"/>
                </a:lnTo>
                <a:lnTo>
                  <a:pt x="2329190" y="7442200"/>
                </a:lnTo>
                <a:lnTo>
                  <a:pt x="2258470" y="7493000"/>
                </a:lnTo>
                <a:lnTo>
                  <a:pt x="2149830" y="7569200"/>
                </a:lnTo>
                <a:lnTo>
                  <a:pt x="2038213" y="7645400"/>
                </a:lnTo>
                <a:lnTo>
                  <a:pt x="1923729" y="7721600"/>
                </a:lnTo>
                <a:lnTo>
                  <a:pt x="1884949" y="7734300"/>
                </a:lnTo>
                <a:lnTo>
                  <a:pt x="1766810" y="7810500"/>
                </a:lnTo>
                <a:lnTo>
                  <a:pt x="1726844" y="7823200"/>
                </a:lnTo>
                <a:lnTo>
                  <a:pt x="1686591" y="7848600"/>
                </a:lnTo>
                <a:lnTo>
                  <a:pt x="1646056" y="7861300"/>
                </a:lnTo>
                <a:lnTo>
                  <a:pt x="1616085" y="7874000"/>
                </a:lnTo>
                <a:lnTo>
                  <a:pt x="4692865" y="7874000"/>
                </a:lnTo>
                <a:lnTo>
                  <a:pt x="4712410" y="7848600"/>
                </a:lnTo>
                <a:lnTo>
                  <a:pt x="4738053" y="7810500"/>
                </a:lnTo>
                <a:lnTo>
                  <a:pt x="4763411" y="7772400"/>
                </a:lnTo>
                <a:lnTo>
                  <a:pt x="4788482" y="7747000"/>
                </a:lnTo>
                <a:lnTo>
                  <a:pt x="4813264" y="7708900"/>
                </a:lnTo>
                <a:lnTo>
                  <a:pt x="4837755" y="7670800"/>
                </a:lnTo>
                <a:lnTo>
                  <a:pt x="4861955" y="7632700"/>
                </a:lnTo>
                <a:lnTo>
                  <a:pt x="4885861" y="7594600"/>
                </a:lnTo>
                <a:lnTo>
                  <a:pt x="4909472" y="7556500"/>
                </a:lnTo>
                <a:lnTo>
                  <a:pt x="4932786" y="7518400"/>
                </a:lnTo>
                <a:lnTo>
                  <a:pt x="4955801" y="7480300"/>
                </a:lnTo>
                <a:lnTo>
                  <a:pt x="4978517" y="7429500"/>
                </a:lnTo>
                <a:lnTo>
                  <a:pt x="5000931" y="7391400"/>
                </a:lnTo>
                <a:lnTo>
                  <a:pt x="5023042" y="7353300"/>
                </a:lnTo>
                <a:lnTo>
                  <a:pt x="5044848" y="7315200"/>
                </a:lnTo>
                <a:lnTo>
                  <a:pt x="5066347" y="7277100"/>
                </a:lnTo>
                <a:lnTo>
                  <a:pt x="5087539" y="7239000"/>
                </a:lnTo>
                <a:lnTo>
                  <a:pt x="5108422" y="7200900"/>
                </a:lnTo>
                <a:lnTo>
                  <a:pt x="5128993" y="7162800"/>
                </a:lnTo>
                <a:lnTo>
                  <a:pt x="5149251" y="7112000"/>
                </a:lnTo>
                <a:lnTo>
                  <a:pt x="5169195" y="7073900"/>
                </a:lnTo>
                <a:lnTo>
                  <a:pt x="5188823" y="7035800"/>
                </a:lnTo>
                <a:lnTo>
                  <a:pt x="5208134" y="6997700"/>
                </a:lnTo>
                <a:lnTo>
                  <a:pt x="5227126" y="6946900"/>
                </a:lnTo>
                <a:lnTo>
                  <a:pt x="5245797" y="6908800"/>
                </a:lnTo>
                <a:lnTo>
                  <a:pt x="5264145" y="6870700"/>
                </a:lnTo>
                <a:lnTo>
                  <a:pt x="5282170" y="6832600"/>
                </a:lnTo>
                <a:lnTo>
                  <a:pt x="5299869" y="6781800"/>
                </a:lnTo>
                <a:lnTo>
                  <a:pt x="5317241" y="6743700"/>
                </a:lnTo>
                <a:lnTo>
                  <a:pt x="5334285" y="6705600"/>
                </a:lnTo>
                <a:lnTo>
                  <a:pt x="5350998" y="6654800"/>
                </a:lnTo>
                <a:lnTo>
                  <a:pt x="5367379" y="6616700"/>
                </a:lnTo>
                <a:lnTo>
                  <a:pt x="5383427" y="6578600"/>
                </a:lnTo>
                <a:lnTo>
                  <a:pt x="5399140" y="6527800"/>
                </a:lnTo>
                <a:lnTo>
                  <a:pt x="5414516" y="6489700"/>
                </a:lnTo>
                <a:lnTo>
                  <a:pt x="5429554" y="6438900"/>
                </a:lnTo>
                <a:lnTo>
                  <a:pt x="5444252" y="6400800"/>
                </a:lnTo>
                <a:lnTo>
                  <a:pt x="5458609" y="6362700"/>
                </a:lnTo>
                <a:lnTo>
                  <a:pt x="5472623" y="6311900"/>
                </a:lnTo>
                <a:lnTo>
                  <a:pt x="5486292" y="6273800"/>
                </a:lnTo>
                <a:lnTo>
                  <a:pt x="5499615" y="6223000"/>
                </a:lnTo>
                <a:lnTo>
                  <a:pt x="5512590" y="6184900"/>
                </a:lnTo>
                <a:lnTo>
                  <a:pt x="5525216" y="6134100"/>
                </a:lnTo>
                <a:lnTo>
                  <a:pt x="5537490" y="6096000"/>
                </a:lnTo>
                <a:lnTo>
                  <a:pt x="5549413" y="6045200"/>
                </a:lnTo>
                <a:lnTo>
                  <a:pt x="5560981" y="6007100"/>
                </a:lnTo>
                <a:lnTo>
                  <a:pt x="5572193" y="5956300"/>
                </a:lnTo>
                <a:lnTo>
                  <a:pt x="5583048" y="5918200"/>
                </a:lnTo>
                <a:lnTo>
                  <a:pt x="5593544" y="5867400"/>
                </a:lnTo>
                <a:lnTo>
                  <a:pt x="5603679" y="5816600"/>
                </a:lnTo>
                <a:lnTo>
                  <a:pt x="5613452" y="5778500"/>
                </a:lnTo>
                <a:lnTo>
                  <a:pt x="5622862" y="5727700"/>
                </a:lnTo>
                <a:lnTo>
                  <a:pt x="5631906" y="5689600"/>
                </a:lnTo>
                <a:lnTo>
                  <a:pt x="5640583" y="5638800"/>
                </a:lnTo>
                <a:lnTo>
                  <a:pt x="5648892" y="5588000"/>
                </a:lnTo>
                <a:lnTo>
                  <a:pt x="5656830" y="5549900"/>
                </a:lnTo>
                <a:lnTo>
                  <a:pt x="5664397" y="5499100"/>
                </a:lnTo>
                <a:lnTo>
                  <a:pt x="5671591" y="5448300"/>
                </a:lnTo>
                <a:lnTo>
                  <a:pt x="5678409" y="5410200"/>
                </a:lnTo>
                <a:lnTo>
                  <a:pt x="5684851" y="5359400"/>
                </a:lnTo>
                <a:lnTo>
                  <a:pt x="5690916" y="5308600"/>
                </a:lnTo>
                <a:lnTo>
                  <a:pt x="5696600" y="5270500"/>
                </a:lnTo>
                <a:lnTo>
                  <a:pt x="5701903" y="5219700"/>
                </a:lnTo>
                <a:lnTo>
                  <a:pt x="5706823" y="5168900"/>
                </a:lnTo>
                <a:lnTo>
                  <a:pt x="5711359" y="5130800"/>
                </a:lnTo>
                <a:lnTo>
                  <a:pt x="5715509" y="5080000"/>
                </a:lnTo>
                <a:lnTo>
                  <a:pt x="5719271" y="5029200"/>
                </a:lnTo>
                <a:lnTo>
                  <a:pt x="5722644" y="4978400"/>
                </a:lnTo>
                <a:lnTo>
                  <a:pt x="5725626" y="4940300"/>
                </a:lnTo>
                <a:lnTo>
                  <a:pt x="5728216" y="4889500"/>
                </a:lnTo>
                <a:lnTo>
                  <a:pt x="5730411" y="4838700"/>
                </a:lnTo>
                <a:lnTo>
                  <a:pt x="5732211" y="4787900"/>
                </a:lnTo>
                <a:lnTo>
                  <a:pt x="5733614" y="4749800"/>
                </a:lnTo>
                <a:lnTo>
                  <a:pt x="5734618" y="4699000"/>
                </a:lnTo>
                <a:lnTo>
                  <a:pt x="5735221" y="4648200"/>
                </a:lnTo>
                <a:lnTo>
                  <a:pt x="5735423" y="4597400"/>
                </a:lnTo>
                <a:close/>
              </a:path>
              <a:path w="5735955" h="7874000">
                <a:moveTo>
                  <a:pt x="333533" y="2108200"/>
                </a:moveTo>
                <a:lnTo>
                  <a:pt x="0" y="2108200"/>
                </a:lnTo>
                <a:lnTo>
                  <a:pt x="0" y="7112000"/>
                </a:lnTo>
                <a:lnTo>
                  <a:pt x="46952" y="7124700"/>
                </a:lnTo>
                <a:lnTo>
                  <a:pt x="143361" y="7124700"/>
                </a:lnTo>
                <a:lnTo>
                  <a:pt x="191327" y="7112000"/>
                </a:lnTo>
                <a:lnTo>
                  <a:pt x="333822" y="7112000"/>
                </a:lnTo>
                <a:lnTo>
                  <a:pt x="380826" y="7099300"/>
                </a:lnTo>
                <a:lnTo>
                  <a:pt x="427570" y="7099300"/>
                </a:lnTo>
                <a:lnTo>
                  <a:pt x="474044" y="7086600"/>
                </a:lnTo>
                <a:lnTo>
                  <a:pt x="520242" y="7086600"/>
                </a:lnTo>
                <a:lnTo>
                  <a:pt x="611774" y="7061200"/>
                </a:lnTo>
                <a:lnTo>
                  <a:pt x="657092" y="7061200"/>
                </a:lnTo>
                <a:lnTo>
                  <a:pt x="922217" y="6985000"/>
                </a:lnTo>
                <a:lnTo>
                  <a:pt x="965198" y="6959600"/>
                </a:lnTo>
                <a:lnTo>
                  <a:pt x="1050052" y="6934200"/>
                </a:lnTo>
                <a:lnTo>
                  <a:pt x="1091909" y="6908800"/>
                </a:lnTo>
                <a:lnTo>
                  <a:pt x="1133376" y="6896100"/>
                </a:lnTo>
                <a:lnTo>
                  <a:pt x="1174444" y="6870700"/>
                </a:lnTo>
                <a:lnTo>
                  <a:pt x="1215104" y="6858000"/>
                </a:lnTo>
                <a:lnTo>
                  <a:pt x="1295172" y="6807200"/>
                </a:lnTo>
                <a:lnTo>
                  <a:pt x="1334562" y="6794500"/>
                </a:lnTo>
                <a:lnTo>
                  <a:pt x="1412017" y="6743700"/>
                </a:lnTo>
                <a:lnTo>
                  <a:pt x="1487648" y="6692900"/>
                </a:lnTo>
                <a:lnTo>
                  <a:pt x="1561390" y="6642100"/>
                </a:lnTo>
                <a:lnTo>
                  <a:pt x="1633180" y="6591300"/>
                </a:lnTo>
                <a:lnTo>
                  <a:pt x="1668321" y="6565900"/>
                </a:lnTo>
                <a:lnTo>
                  <a:pt x="1702950" y="6540500"/>
                </a:lnTo>
                <a:lnTo>
                  <a:pt x="1737058" y="6502400"/>
                </a:lnTo>
                <a:lnTo>
                  <a:pt x="1770637" y="6477000"/>
                </a:lnTo>
                <a:lnTo>
                  <a:pt x="1803679" y="6451600"/>
                </a:lnTo>
                <a:lnTo>
                  <a:pt x="1836176" y="6413500"/>
                </a:lnTo>
                <a:lnTo>
                  <a:pt x="1868119" y="6388100"/>
                </a:lnTo>
                <a:lnTo>
                  <a:pt x="1899501" y="6350000"/>
                </a:lnTo>
                <a:lnTo>
                  <a:pt x="1930313" y="6324600"/>
                </a:lnTo>
                <a:lnTo>
                  <a:pt x="1960547" y="6286500"/>
                </a:lnTo>
                <a:lnTo>
                  <a:pt x="1990195" y="6248400"/>
                </a:lnTo>
                <a:lnTo>
                  <a:pt x="2019249" y="6223000"/>
                </a:lnTo>
                <a:lnTo>
                  <a:pt x="2047701" y="6184900"/>
                </a:lnTo>
                <a:lnTo>
                  <a:pt x="2075543" y="6146800"/>
                </a:lnTo>
                <a:lnTo>
                  <a:pt x="2102766" y="6108700"/>
                </a:lnTo>
                <a:lnTo>
                  <a:pt x="2129363" y="6083300"/>
                </a:lnTo>
                <a:lnTo>
                  <a:pt x="2155324" y="6045200"/>
                </a:lnTo>
                <a:lnTo>
                  <a:pt x="2180643" y="6007100"/>
                </a:lnTo>
                <a:lnTo>
                  <a:pt x="2205311" y="5969000"/>
                </a:lnTo>
                <a:lnTo>
                  <a:pt x="2229320" y="5930900"/>
                </a:lnTo>
                <a:lnTo>
                  <a:pt x="2252662" y="5892800"/>
                </a:lnTo>
                <a:lnTo>
                  <a:pt x="2275328" y="5854700"/>
                </a:lnTo>
                <a:lnTo>
                  <a:pt x="2297311" y="5816600"/>
                </a:lnTo>
                <a:lnTo>
                  <a:pt x="2318602" y="5765800"/>
                </a:lnTo>
                <a:lnTo>
                  <a:pt x="2339193" y="5727700"/>
                </a:lnTo>
                <a:lnTo>
                  <a:pt x="2359076" y="5689600"/>
                </a:lnTo>
                <a:lnTo>
                  <a:pt x="2378244" y="5651500"/>
                </a:lnTo>
                <a:lnTo>
                  <a:pt x="2396687" y="5613400"/>
                </a:lnTo>
                <a:lnTo>
                  <a:pt x="2414398" y="5562600"/>
                </a:lnTo>
                <a:lnTo>
                  <a:pt x="2431368" y="5524500"/>
                </a:lnTo>
                <a:lnTo>
                  <a:pt x="2447590" y="5486400"/>
                </a:lnTo>
                <a:lnTo>
                  <a:pt x="2463055" y="5435600"/>
                </a:lnTo>
                <a:lnTo>
                  <a:pt x="2477756" y="5397500"/>
                </a:lnTo>
                <a:lnTo>
                  <a:pt x="2491683" y="5346700"/>
                </a:lnTo>
                <a:lnTo>
                  <a:pt x="2504829" y="5308600"/>
                </a:lnTo>
                <a:lnTo>
                  <a:pt x="2517187" y="5257800"/>
                </a:lnTo>
                <a:lnTo>
                  <a:pt x="2528746" y="5219700"/>
                </a:lnTo>
                <a:lnTo>
                  <a:pt x="2539501" y="5168900"/>
                </a:lnTo>
                <a:lnTo>
                  <a:pt x="2549441" y="5130800"/>
                </a:lnTo>
                <a:lnTo>
                  <a:pt x="2558560" y="5080000"/>
                </a:lnTo>
                <a:lnTo>
                  <a:pt x="2566849" y="5041900"/>
                </a:lnTo>
                <a:lnTo>
                  <a:pt x="2574300" y="4991100"/>
                </a:lnTo>
                <a:lnTo>
                  <a:pt x="2580905" y="4940300"/>
                </a:lnTo>
                <a:lnTo>
                  <a:pt x="2586656" y="4902200"/>
                </a:lnTo>
                <a:lnTo>
                  <a:pt x="2591544" y="4851400"/>
                </a:lnTo>
                <a:lnTo>
                  <a:pt x="2595561" y="4800600"/>
                </a:lnTo>
                <a:lnTo>
                  <a:pt x="2598700" y="4749800"/>
                </a:lnTo>
                <a:lnTo>
                  <a:pt x="2600953" y="4711700"/>
                </a:lnTo>
                <a:lnTo>
                  <a:pt x="2602310" y="4660900"/>
                </a:lnTo>
                <a:lnTo>
                  <a:pt x="2602764" y="4610100"/>
                </a:lnTo>
                <a:lnTo>
                  <a:pt x="2602310" y="4559300"/>
                </a:lnTo>
                <a:lnTo>
                  <a:pt x="2600953" y="4508500"/>
                </a:lnTo>
                <a:lnTo>
                  <a:pt x="2598700" y="4470400"/>
                </a:lnTo>
                <a:lnTo>
                  <a:pt x="2595561" y="4419600"/>
                </a:lnTo>
                <a:lnTo>
                  <a:pt x="2591544" y="4368800"/>
                </a:lnTo>
                <a:lnTo>
                  <a:pt x="2586655" y="4330700"/>
                </a:lnTo>
                <a:lnTo>
                  <a:pt x="2580905" y="4279900"/>
                </a:lnTo>
                <a:lnTo>
                  <a:pt x="2574300" y="4229100"/>
                </a:lnTo>
                <a:lnTo>
                  <a:pt x="2566849" y="4191000"/>
                </a:lnTo>
                <a:lnTo>
                  <a:pt x="2558560" y="4140200"/>
                </a:lnTo>
                <a:lnTo>
                  <a:pt x="2549440" y="4089400"/>
                </a:lnTo>
                <a:lnTo>
                  <a:pt x="2539500" y="4051300"/>
                </a:lnTo>
                <a:lnTo>
                  <a:pt x="2528745" y="4000500"/>
                </a:lnTo>
                <a:lnTo>
                  <a:pt x="2517185" y="3962400"/>
                </a:lnTo>
                <a:lnTo>
                  <a:pt x="2504828" y="3911600"/>
                </a:lnTo>
                <a:lnTo>
                  <a:pt x="2491681" y="3873500"/>
                </a:lnTo>
                <a:lnTo>
                  <a:pt x="2477753" y="3822700"/>
                </a:lnTo>
                <a:lnTo>
                  <a:pt x="2463052" y="3784600"/>
                </a:lnTo>
                <a:lnTo>
                  <a:pt x="2447586" y="3746500"/>
                </a:lnTo>
                <a:lnTo>
                  <a:pt x="2431364" y="3695700"/>
                </a:lnTo>
                <a:lnTo>
                  <a:pt x="2414393" y="3657600"/>
                </a:lnTo>
                <a:lnTo>
                  <a:pt x="2396681" y="3619500"/>
                </a:lnTo>
                <a:lnTo>
                  <a:pt x="2378237" y="3568700"/>
                </a:lnTo>
                <a:lnTo>
                  <a:pt x="2359069" y="3530600"/>
                </a:lnTo>
                <a:lnTo>
                  <a:pt x="2339185" y="3492500"/>
                </a:lnTo>
                <a:lnTo>
                  <a:pt x="2318592" y="3454400"/>
                </a:lnTo>
                <a:lnTo>
                  <a:pt x="2297300" y="3416300"/>
                </a:lnTo>
                <a:lnTo>
                  <a:pt x="2275316" y="3365500"/>
                </a:lnTo>
                <a:lnTo>
                  <a:pt x="2252649" y="3327400"/>
                </a:lnTo>
                <a:lnTo>
                  <a:pt x="2229305" y="3289300"/>
                </a:lnTo>
                <a:lnTo>
                  <a:pt x="2205295" y="3251200"/>
                </a:lnTo>
                <a:lnTo>
                  <a:pt x="2180626" y="3213100"/>
                </a:lnTo>
                <a:lnTo>
                  <a:pt x="2155305" y="3175000"/>
                </a:lnTo>
                <a:lnTo>
                  <a:pt x="2129341" y="3149600"/>
                </a:lnTo>
                <a:lnTo>
                  <a:pt x="2102743" y="3111500"/>
                </a:lnTo>
                <a:lnTo>
                  <a:pt x="2075517" y="3073400"/>
                </a:lnTo>
                <a:lnTo>
                  <a:pt x="2047674" y="3035300"/>
                </a:lnTo>
                <a:lnTo>
                  <a:pt x="2019219" y="2997200"/>
                </a:lnTo>
                <a:lnTo>
                  <a:pt x="1990163" y="2971800"/>
                </a:lnTo>
                <a:lnTo>
                  <a:pt x="1960512" y="2933700"/>
                </a:lnTo>
                <a:lnTo>
                  <a:pt x="1930275" y="2895600"/>
                </a:lnTo>
                <a:lnTo>
                  <a:pt x="1899460" y="2870200"/>
                </a:lnTo>
                <a:lnTo>
                  <a:pt x="1868076" y="2832100"/>
                </a:lnTo>
                <a:lnTo>
                  <a:pt x="1836130" y="2806700"/>
                </a:lnTo>
                <a:lnTo>
                  <a:pt x="1803630" y="2781300"/>
                </a:lnTo>
                <a:lnTo>
                  <a:pt x="1770585" y="2743200"/>
                </a:lnTo>
                <a:lnTo>
                  <a:pt x="1737002" y="2717800"/>
                </a:lnTo>
                <a:lnTo>
                  <a:pt x="1702890" y="2692400"/>
                </a:lnTo>
                <a:lnTo>
                  <a:pt x="1668257" y="2654300"/>
                </a:lnTo>
                <a:lnTo>
                  <a:pt x="1633112" y="2628900"/>
                </a:lnTo>
                <a:lnTo>
                  <a:pt x="1561314" y="2578100"/>
                </a:lnTo>
                <a:lnTo>
                  <a:pt x="1487562" y="2527300"/>
                </a:lnTo>
                <a:lnTo>
                  <a:pt x="1411921" y="2476500"/>
                </a:lnTo>
                <a:lnTo>
                  <a:pt x="1334456" y="2425700"/>
                </a:lnTo>
                <a:lnTo>
                  <a:pt x="1295060" y="2413000"/>
                </a:lnTo>
                <a:lnTo>
                  <a:pt x="1214981" y="2362200"/>
                </a:lnTo>
                <a:lnTo>
                  <a:pt x="1174314" y="2349500"/>
                </a:lnTo>
                <a:lnTo>
                  <a:pt x="1133240" y="2324100"/>
                </a:lnTo>
                <a:lnTo>
                  <a:pt x="1091767" y="2311400"/>
                </a:lnTo>
                <a:lnTo>
                  <a:pt x="1049903" y="2286000"/>
                </a:lnTo>
                <a:lnTo>
                  <a:pt x="922046" y="2247900"/>
                </a:lnTo>
                <a:lnTo>
                  <a:pt x="878699" y="2222500"/>
                </a:lnTo>
                <a:lnTo>
                  <a:pt x="701889" y="2171700"/>
                </a:lnTo>
                <a:lnTo>
                  <a:pt x="656872" y="2171700"/>
                </a:lnTo>
                <a:lnTo>
                  <a:pt x="519994" y="2133600"/>
                </a:lnTo>
                <a:lnTo>
                  <a:pt x="473787" y="2133600"/>
                </a:lnTo>
                <a:lnTo>
                  <a:pt x="427302" y="2120900"/>
                </a:lnTo>
                <a:lnTo>
                  <a:pt x="380548" y="2120900"/>
                </a:lnTo>
                <a:lnTo>
                  <a:pt x="333533" y="2108200"/>
                </a:lnTo>
                <a:close/>
              </a:path>
              <a:path w="5735955" h="7874000">
                <a:moveTo>
                  <a:pt x="3462875" y="2857500"/>
                </a:moveTo>
                <a:lnTo>
                  <a:pt x="3080707" y="2857500"/>
                </a:lnTo>
                <a:lnTo>
                  <a:pt x="3127825" y="2870200"/>
                </a:lnTo>
                <a:lnTo>
                  <a:pt x="3415750" y="2870200"/>
                </a:lnTo>
                <a:lnTo>
                  <a:pt x="3462875" y="2857500"/>
                </a:lnTo>
                <a:close/>
              </a:path>
              <a:path w="5735955" h="7874000">
                <a:moveTo>
                  <a:pt x="3509524" y="12700"/>
                </a:moveTo>
                <a:lnTo>
                  <a:pt x="3034063" y="12700"/>
                </a:lnTo>
                <a:lnTo>
                  <a:pt x="2942297" y="38100"/>
                </a:lnTo>
                <a:lnTo>
                  <a:pt x="2722941" y="101600"/>
                </a:lnTo>
                <a:lnTo>
                  <a:pt x="2680997" y="127000"/>
                </a:lnTo>
                <a:lnTo>
                  <a:pt x="2639753" y="139700"/>
                </a:lnTo>
                <a:lnTo>
                  <a:pt x="2599236" y="165100"/>
                </a:lnTo>
                <a:lnTo>
                  <a:pt x="2559470" y="190500"/>
                </a:lnTo>
                <a:lnTo>
                  <a:pt x="2520481" y="203200"/>
                </a:lnTo>
                <a:lnTo>
                  <a:pt x="2482294" y="228600"/>
                </a:lnTo>
                <a:lnTo>
                  <a:pt x="2444935" y="254000"/>
                </a:lnTo>
                <a:lnTo>
                  <a:pt x="2408428" y="279400"/>
                </a:lnTo>
                <a:lnTo>
                  <a:pt x="2372798" y="317500"/>
                </a:lnTo>
                <a:lnTo>
                  <a:pt x="2338072" y="342900"/>
                </a:lnTo>
                <a:lnTo>
                  <a:pt x="2304274" y="368300"/>
                </a:lnTo>
                <a:lnTo>
                  <a:pt x="2271430" y="406400"/>
                </a:lnTo>
                <a:lnTo>
                  <a:pt x="2239564" y="431800"/>
                </a:lnTo>
                <a:lnTo>
                  <a:pt x="2208702" y="469900"/>
                </a:lnTo>
                <a:lnTo>
                  <a:pt x="2178870" y="495300"/>
                </a:lnTo>
                <a:lnTo>
                  <a:pt x="2150092" y="533400"/>
                </a:lnTo>
                <a:lnTo>
                  <a:pt x="2122394" y="571500"/>
                </a:lnTo>
                <a:lnTo>
                  <a:pt x="2095801" y="609600"/>
                </a:lnTo>
                <a:lnTo>
                  <a:pt x="2070338" y="647700"/>
                </a:lnTo>
                <a:lnTo>
                  <a:pt x="2046031" y="685800"/>
                </a:lnTo>
                <a:lnTo>
                  <a:pt x="2022905" y="723900"/>
                </a:lnTo>
                <a:lnTo>
                  <a:pt x="2000984" y="762000"/>
                </a:lnTo>
                <a:lnTo>
                  <a:pt x="1980295" y="800100"/>
                </a:lnTo>
                <a:lnTo>
                  <a:pt x="1960862" y="838200"/>
                </a:lnTo>
                <a:lnTo>
                  <a:pt x="1942711" y="889000"/>
                </a:lnTo>
                <a:lnTo>
                  <a:pt x="1925867" y="927100"/>
                </a:lnTo>
                <a:lnTo>
                  <a:pt x="1910355" y="965200"/>
                </a:lnTo>
                <a:lnTo>
                  <a:pt x="1896201" y="1016000"/>
                </a:lnTo>
                <a:lnTo>
                  <a:pt x="1883429" y="1054100"/>
                </a:lnTo>
                <a:lnTo>
                  <a:pt x="1872066" y="1104900"/>
                </a:lnTo>
                <a:lnTo>
                  <a:pt x="1862136" y="1155700"/>
                </a:lnTo>
                <a:lnTo>
                  <a:pt x="1853664" y="1193800"/>
                </a:lnTo>
                <a:lnTo>
                  <a:pt x="1846676" y="1244600"/>
                </a:lnTo>
                <a:lnTo>
                  <a:pt x="1841196" y="1295400"/>
                </a:lnTo>
                <a:lnTo>
                  <a:pt x="1837251" y="1333500"/>
                </a:lnTo>
                <a:lnTo>
                  <a:pt x="1834866" y="1384300"/>
                </a:lnTo>
                <a:lnTo>
                  <a:pt x="1834065" y="1435100"/>
                </a:lnTo>
                <a:lnTo>
                  <a:pt x="1834866" y="1485900"/>
                </a:lnTo>
                <a:lnTo>
                  <a:pt x="1837251" y="1536700"/>
                </a:lnTo>
                <a:lnTo>
                  <a:pt x="1841196" y="1574800"/>
                </a:lnTo>
                <a:lnTo>
                  <a:pt x="1846676" y="1625600"/>
                </a:lnTo>
                <a:lnTo>
                  <a:pt x="1853664" y="1676400"/>
                </a:lnTo>
                <a:lnTo>
                  <a:pt x="1862136" y="1714500"/>
                </a:lnTo>
                <a:lnTo>
                  <a:pt x="1872066" y="1765300"/>
                </a:lnTo>
                <a:lnTo>
                  <a:pt x="1883429" y="1803400"/>
                </a:lnTo>
                <a:lnTo>
                  <a:pt x="1896201" y="1854200"/>
                </a:lnTo>
                <a:lnTo>
                  <a:pt x="1910355" y="1892300"/>
                </a:lnTo>
                <a:lnTo>
                  <a:pt x="1925867" y="1943100"/>
                </a:lnTo>
                <a:lnTo>
                  <a:pt x="1942711" y="1981200"/>
                </a:lnTo>
                <a:lnTo>
                  <a:pt x="1960862" y="2019300"/>
                </a:lnTo>
                <a:lnTo>
                  <a:pt x="1980295" y="2070100"/>
                </a:lnTo>
                <a:lnTo>
                  <a:pt x="2000984" y="2108200"/>
                </a:lnTo>
                <a:lnTo>
                  <a:pt x="2022905" y="2146300"/>
                </a:lnTo>
                <a:lnTo>
                  <a:pt x="2046031" y="2184400"/>
                </a:lnTo>
                <a:lnTo>
                  <a:pt x="2070338" y="2222500"/>
                </a:lnTo>
                <a:lnTo>
                  <a:pt x="2095801" y="2260600"/>
                </a:lnTo>
                <a:lnTo>
                  <a:pt x="2122394" y="2298700"/>
                </a:lnTo>
                <a:lnTo>
                  <a:pt x="2150092" y="2336800"/>
                </a:lnTo>
                <a:lnTo>
                  <a:pt x="2178870" y="2362200"/>
                </a:lnTo>
                <a:lnTo>
                  <a:pt x="2208702" y="2400300"/>
                </a:lnTo>
                <a:lnTo>
                  <a:pt x="2239564" y="2438400"/>
                </a:lnTo>
                <a:lnTo>
                  <a:pt x="2271430" y="2463800"/>
                </a:lnTo>
                <a:lnTo>
                  <a:pt x="2304274" y="2501900"/>
                </a:lnTo>
                <a:lnTo>
                  <a:pt x="2338072" y="2527300"/>
                </a:lnTo>
                <a:lnTo>
                  <a:pt x="2372798" y="2552700"/>
                </a:lnTo>
                <a:lnTo>
                  <a:pt x="2408428" y="2578100"/>
                </a:lnTo>
                <a:lnTo>
                  <a:pt x="2444935" y="2616200"/>
                </a:lnTo>
                <a:lnTo>
                  <a:pt x="2482294" y="2641600"/>
                </a:lnTo>
                <a:lnTo>
                  <a:pt x="2520481" y="2654300"/>
                </a:lnTo>
                <a:lnTo>
                  <a:pt x="2559470" y="2679700"/>
                </a:lnTo>
                <a:lnTo>
                  <a:pt x="2599236" y="2705100"/>
                </a:lnTo>
                <a:lnTo>
                  <a:pt x="2639753" y="2730500"/>
                </a:lnTo>
                <a:lnTo>
                  <a:pt x="2680997" y="2743200"/>
                </a:lnTo>
                <a:lnTo>
                  <a:pt x="2722941" y="2768600"/>
                </a:lnTo>
                <a:lnTo>
                  <a:pt x="2808833" y="2794000"/>
                </a:lnTo>
                <a:lnTo>
                  <a:pt x="3034063" y="2857500"/>
                </a:lnTo>
                <a:lnTo>
                  <a:pt x="3509524" y="2857500"/>
                </a:lnTo>
                <a:lnTo>
                  <a:pt x="3734750" y="2794000"/>
                </a:lnTo>
                <a:lnTo>
                  <a:pt x="3820628" y="2768600"/>
                </a:lnTo>
                <a:lnTo>
                  <a:pt x="3862564" y="2743200"/>
                </a:lnTo>
                <a:lnTo>
                  <a:pt x="3903797" y="2730500"/>
                </a:lnTo>
                <a:lnTo>
                  <a:pt x="3944303" y="2705100"/>
                </a:lnTo>
                <a:lnTo>
                  <a:pt x="3984056" y="2679700"/>
                </a:lnTo>
                <a:lnTo>
                  <a:pt x="4023031" y="2654300"/>
                </a:lnTo>
                <a:lnTo>
                  <a:pt x="4061203" y="2641600"/>
                </a:lnTo>
                <a:lnTo>
                  <a:pt x="4098547" y="2616200"/>
                </a:lnTo>
                <a:lnTo>
                  <a:pt x="4135037" y="2578100"/>
                </a:lnTo>
                <a:lnTo>
                  <a:pt x="4170649" y="2552700"/>
                </a:lnTo>
                <a:lnTo>
                  <a:pt x="4205358" y="2527300"/>
                </a:lnTo>
                <a:lnTo>
                  <a:pt x="4239137" y="2501900"/>
                </a:lnTo>
                <a:lnTo>
                  <a:pt x="4271963" y="2463800"/>
                </a:lnTo>
                <a:lnTo>
                  <a:pt x="4303809" y="2438400"/>
                </a:lnTo>
                <a:lnTo>
                  <a:pt x="4334651" y="2400300"/>
                </a:lnTo>
                <a:lnTo>
                  <a:pt x="4364464" y="2362200"/>
                </a:lnTo>
                <a:lnTo>
                  <a:pt x="4393222" y="2336800"/>
                </a:lnTo>
                <a:lnTo>
                  <a:pt x="4420900" y="2298700"/>
                </a:lnTo>
                <a:lnTo>
                  <a:pt x="4447474" y="2260600"/>
                </a:lnTo>
                <a:lnTo>
                  <a:pt x="4472917" y="2222500"/>
                </a:lnTo>
                <a:lnTo>
                  <a:pt x="4497205" y="2184400"/>
                </a:lnTo>
                <a:lnTo>
                  <a:pt x="4520313" y="2146300"/>
                </a:lnTo>
                <a:lnTo>
                  <a:pt x="4542215" y="2108200"/>
                </a:lnTo>
                <a:lnTo>
                  <a:pt x="4562886" y="2070100"/>
                </a:lnTo>
                <a:lnTo>
                  <a:pt x="4582302" y="2019300"/>
                </a:lnTo>
                <a:lnTo>
                  <a:pt x="4600436" y="1981200"/>
                </a:lnTo>
                <a:lnTo>
                  <a:pt x="4617265" y="1943100"/>
                </a:lnTo>
                <a:lnTo>
                  <a:pt x="4632761" y="1892300"/>
                </a:lnTo>
                <a:lnTo>
                  <a:pt x="4646902" y="1854200"/>
                </a:lnTo>
                <a:lnTo>
                  <a:pt x="4659661" y="1803400"/>
                </a:lnTo>
                <a:lnTo>
                  <a:pt x="4671013" y="1765300"/>
                </a:lnTo>
                <a:lnTo>
                  <a:pt x="4680933" y="1714500"/>
                </a:lnTo>
                <a:lnTo>
                  <a:pt x="4689396" y="1676400"/>
                </a:lnTo>
                <a:lnTo>
                  <a:pt x="4696376" y="1625600"/>
                </a:lnTo>
                <a:lnTo>
                  <a:pt x="4701849" y="1574800"/>
                </a:lnTo>
                <a:lnTo>
                  <a:pt x="4705790" y="1536700"/>
                </a:lnTo>
                <a:lnTo>
                  <a:pt x="4708173" y="1485900"/>
                </a:lnTo>
                <a:lnTo>
                  <a:pt x="4708972" y="1435100"/>
                </a:lnTo>
                <a:lnTo>
                  <a:pt x="4708173" y="1384300"/>
                </a:lnTo>
                <a:lnTo>
                  <a:pt x="4705790" y="1333500"/>
                </a:lnTo>
                <a:lnTo>
                  <a:pt x="4701849" y="1295400"/>
                </a:lnTo>
                <a:lnTo>
                  <a:pt x="4696376" y="1244600"/>
                </a:lnTo>
                <a:lnTo>
                  <a:pt x="4689396" y="1193800"/>
                </a:lnTo>
                <a:lnTo>
                  <a:pt x="4680933" y="1155700"/>
                </a:lnTo>
                <a:lnTo>
                  <a:pt x="4671013" y="1104900"/>
                </a:lnTo>
                <a:lnTo>
                  <a:pt x="4659661" y="1054100"/>
                </a:lnTo>
                <a:lnTo>
                  <a:pt x="4646902" y="1016000"/>
                </a:lnTo>
                <a:lnTo>
                  <a:pt x="4632761" y="965200"/>
                </a:lnTo>
                <a:lnTo>
                  <a:pt x="4617265" y="927100"/>
                </a:lnTo>
                <a:lnTo>
                  <a:pt x="4600436" y="889000"/>
                </a:lnTo>
                <a:lnTo>
                  <a:pt x="4582302" y="838200"/>
                </a:lnTo>
                <a:lnTo>
                  <a:pt x="4562886" y="800100"/>
                </a:lnTo>
                <a:lnTo>
                  <a:pt x="4542215" y="762000"/>
                </a:lnTo>
                <a:lnTo>
                  <a:pt x="4520313" y="723900"/>
                </a:lnTo>
                <a:lnTo>
                  <a:pt x="4497205" y="685800"/>
                </a:lnTo>
                <a:lnTo>
                  <a:pt x="4472917" y="647700"/>
                </a:lnTo>
                <a:lnTo>
                  <a:pt x="4447474" y="609600"/>
                </a:lnTo>
                <a:lnTo>
                  <a:pt x="4420900" y="571500"/>
                </a:lnTo>
                <a:lnTo>
                  <a:pt x="4393222" y="533400"/>
                </a:lnTo>
                <a:lnTo>
                  <a:pt x="4364464" y="495300"/>
                </a:lnTo>
                <a:lnTo>
                  <a:pt x="4334651" y="469900"/>
                </a:lnTo>
                <a:lnTo>
                  <a:pt x="4303809" y="431800"/>
                </a:lnTo>
                <a:lnTo>
                  <a:pt x="4271963" y="406400"/>
                </a:lnTo>
                <a:lnTo>
                  <a:pt x="4239137" y="368300"/>
                </a:lnTo>
                <a:lnTo>
                  <a:pt x="4205358" y="342900"/>
                </a:lnTo>
                <a:lnTo>
                  <a:pt x="4170649" y="317500"/>
                </a:lnTo>
                <a:lnTo>
                  <a:pt x="4135037" y="279400"/>
                </a:lnTo>
                <a:lnTo>
                  <a:pt x="4098547" y="254000"/>
                </a:lnTo>
                <a:lnTo>
                  <a:pt x="4061203" y="228600"/>
                </a:lnTo>
                <a:lnTo>
                  <a:pt x="4023031" y="203200"/>
                </a:lnTo>
                <a:lnTo>
                  <a:pt x="3984056" y="190500"/>
                </a:lnTo>
                <a:lnTo>
                  <a:pt x="3944303" y="165100"/>
                </a:lnTo>
                <a:lnTo>
                  <a:pt x="3903797" y="139700"/>
                </a:lnTo>
                <a:lnTo>
                  <a:pt x="3862564" y="127000"/>
                </a:lnTo>
                <a:lnTo>
                  <a:pt x="3820628" y="101600"/>
                </a:lnTo>
                <a:lnTo>
                  <a:pt x="3601294" y="38100"/>
                </a:lnTo>
                <a:lnTo>
                  <a:pt x="3509524" y="12700"/>
                </a:lnTo>
                <a:close/>
              </a:path>
              <a:path w="5735955" h="7874000">
                <a:moveTo>
                  <a:pt x="3415750" y="0"/>
                </a:moveTo>
                <a:lnTo>
                  <a:pt x="3127825" y="0"/>
                </a:lnTo>
                <a:lnTo>
                  <a:pt x="3080707" y="12700"/>
                </a:lnTo>
                <a:lnTo>
                  <a:pt x="3462875" y="12700"/>
                </a:lnTo>
                <a:lnTo>
                  <a:pt x="3415750" y="0"/>
                </a:lnTo>
                <a:close/>
              </a:path>
            </a:pathLst>
          </a:custGeom>
          <a:solidFill>
            <a:srgbClr val="50B84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04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idFrom xmlns="67b0b55c-06f6-43c9-8601-875f0ace8f7f">2024-07-29T08:06:45+00:00</ValidFrom>
    <ValidTo xmlns="67b0b55c-06f6-43c9-8601-875f0ace8f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F515B2625C0BD409F6624D9443623E8" ma:contentTypeVersion="4" ma:contentTypeDescription="Új dokumentum létrehozása." ma:contentTypeScope="" ma:versionID="2289ed13baad3a684f8e44a9c805098c">
  <xsd:schema xmlns:xsd="http://www.w3.org/2001/XMLSchema" xmlns:xs="http://www.w3.org/2001/XMLSchema" xmlns:p="http://schemas.microsoft.com/office/2006/metadata/properties" xmlns:ns2="67b0b55c-06f6-43c9-8601-875f0ace8f7f" xmlns:ns3="4c3d149b-d4bb-456e-a7ae-48092cfcd2c9" targetNamespace="http://schemas.microsoft.com/office/2006/metadata/properties" ma:root="true" ma:fieldsID="a1bd673b048b8224885c828417b48f38" ns2:_="" ns3:_="">
    <xsd:import namespace="67b0b55c-06f6-43c9-8601-875f0ace8f7f"/>
    <xsd:import namespace="4c3d149b-d4bb-456e-a7ae-48092cfcd2c9"/>
    <xsd:element name="properties">
      <xsd:complexType>
        <xsd:sequence>
          <xsd:element name="documentManagement">
            <xsd:complexType>
              <xsd:all>
                <xsd:element ref="ns2:ValidFrom"/>
                <xsd:element ref="ns2:ValidTo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0b55c-06f6-43c9-8601-875f0ace8f7f" elementFormDefault="qualified">
    <xsd:import namespace="http://schemas.microsoft.com/office/2006/documentManagement/types"/>
    <xsd:import namespace="http://schemas.microsoft.com/office/infopath/2007/PartnerControls"/>
    <xsd:element name="ValidFrom" ma:index="8" ma:displayName="Érvényesség kezdete" ma:default="[today]" ma:format="DateOnly" ma:internalName="ValidFrom">
      <xsd:simpleType>
        <xsd:restriction base="dms:DateTime"/>
      </xsd:simpleType>
    </xsd:element>
    <xsd:element name="ValidTo" ma:index="9" nillable="true" ma:displayName="Érvényesség vége" ma:format="DateOnly" ma:internalName="ValidTo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d149b-d4bb-456e-a7ae-48092cfcd2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E460ED-B218-43EA-A744-EA443B4E4833}">
  <ds:schemaRefs>
    <ds:schemaRef ds:uri="67b0b55c-06f6-43c9-8601-875f0ace8f7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c3d149b-d4bb-456e-a7ae-48092cfcd2c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316FF05-0730-41FF-AD00-97B717DFE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b0b55c-06f6-43c9-8601-875f0ace8f7f"/>
    <ds:schemaRef ds:uri="4c3d149b-d4bb-456e-a7ae-48092cfcd2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E43877-A81E-4F52-AE38-6989AE17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</TotalTime>
  <Words>2079</Words>
  <Application>Microsoft Office PowerPoint</Application>
  <PresentationFormat>Diavetítés a képernyőre (4:3 oldalarány)</PresentationFormat>
  <Paragraphs>181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DIN Next W1G Medium</vt:lpstr>
      <vt:lpstr>Squad</vt:lpstr>
      <vt:lpstr>Squad Heavy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Felkeltettük érdeklődését?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 sz. melléklet: Munkaltatoi_Platina ajánlat tájékoztató180301</dc:title>
  <dc:creator>Nyíri Erika</dc:creator>
  <cp:lastModifiedBy>Bognár Zoltán</cp:lastModifiedBy>
  <cp:revision>234</cp:revision>
  <dcterms:created xsi:type="dcterms:W3CDTF">2016-12-23T10:36:01Z</dcterms:created>
  <dcterms:modified xsi:type="dcterms:W3CDTF">2025-08-22T08:07:18Z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2016-12-23T00:00:00Z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2016-12-23T00:00:00Z</vt:filetime>
  </property>
  <property fmtid="{D5CDD505-2E9C-101B-9397-08002B2CF9AE}" pid="5" name="ContentTypeId">
    <vt:lpwstr>0x010100DF515B2625C0BD409F6624D9443623E8</vt:lpwstr>
  </property>
</Properties>
</file>