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9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tor Vida" userId="672014f3-4aac-4fc4-9c6d-e186227db978" providerId="ADAL" clId="{E90CAC0F-EF61-46FF-9144-4B22EF86BCC6}"/>
    <pc:docChg chg="undo custSel modSld">
      <pc:chgData name="Viktor Vida" userId="672014f3-4aac-4fc4-9c6d-e186227db978" providerId="ADAL" clId="{E90CAC0F-EF61-46FF-9144-4B22EF86BCC6}" dt="2023-03-15T09:10:20.495" v="1" actId="478"/>
      <pc:docMkLst>
        <pc:docMk/>
      </pc:docMkLst>
      <pc:sldChg chg="addSp delSp mod">
        <pc:chgData name="Viktor Vida" userId="672014f3-4aac-4fc4-9c6d-e186227db978" providerId="ADAL" clId="{E90CAC0F-EF61-46FF-9144-4B22EF86BCC6}" dt="2023-03-15T09:10:20.495" v="1" actId="478"/>
        <pc:sldMkLst>
          <pc:docMk/>
          <pc:sldMk cId="0" sldId="273"/>
        </pc:sldMkLst>
        <pc:picChg chg="add del">
          <ac:chgData name="Viktor Vida" userId="672014f3-4aac-4fc4-9c6d-e186227db978" providerId="ADAL" clId="{E90CAC0F-EF61-46FF-9144-4B22EF86BCC6}" dt="2023-03-15T09:10:20.495" v="1" actId="478"/>
          <ac:picMkLst>
            <pc:docMk/>
            <pc:sldMk cId="0" sldId="273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Bodoni MT Black"/>
                <a:cs typeface="Bodoni MT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Bodoni MT Black"/>
                <a:cs typeface="Bodoni MT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Bodoni MT Black"/>
                <a:cs typeface="Bodoni MT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Bodoni MT Black"/>
                <a:cs typeface="Bodoni MT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3364" y="1061720"/>
            <a:ext cx="701929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Bodoni MT Black"/>
                <a:cs typeface="Bodoni MT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3364" y="1649719"/>
            <a:ext cx="6038850" cy="1891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Bodoni MT Black"/>
                <a:cs typeface="Bodoni MT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jpg"/><Relationship Id="rId7" Type="http://schemas.openxmlformats.org/officeDocument/2006/relationships/image" Target="../media/image59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jpg"/><Relationship Id="rId10" Type="http://schemas.openxmlformats.org/officeDocument/2006/relationships/image" Target="../media/image62.png"/><Relationship Id="rId4" Type="http://schemas.openxmlformats.org/officeDocument/2006/relationships/image" Target="../media/image8.jpg"/><Relationship Id="rId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6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13" Type="http://schemas.openxmlformats.org/officeDocument/2006/relationships/hyperlink" Target="http://lib.szie.hu/sites/default/files/images/belyeg_8_bubo.jpg" TargetMode="External"/><Relationship Id="rId18" Type="http://schemas.openxmlformats.org/officeDocument/2006/relationships/image" Target="../media/image75.jpg"/><Relationship Id="rId3" Type="http://schemas.openxmlformats.org/officeDocument/2006/relationships/hyperlink" Target="http://lib.szie.hu/sites/default/files/images/belyeg_1_gyongybagoly.jpg" TargetMode="External"/><Relationship Id="rId7" Type="http://schemas.openxmlformats.org/officeDocument/2006/relationships/hyperlink" Target="http://lib.szie.hu/sites/default/files/images/belyeg_2_macskabagyoly.jpg" TargetMode="External"/><Relationship Id="rId12" Type="http://schemas.openxmlformats.org/officeDocument/2006/relationships/image" Target="../media/image71.jpg"/><Relationship Id="rId17" Type="http://schemas.openxmlformats.org/officeDocument/2006/relationships/image" Target="../media/image74.jpg"/><Relationship Id="rId2" Type="http://schemas.openxmlformats.org/officeDocument/2006/relationships/image" Target="../media/image8.jpg"/><Relationship Id="rId16" Type="http://schemas.openxmlformats.org/officeDocument/2006/relationships/image" Target="../media/image7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jpg"/><Relationship Id="rId11" Type="http://schemas.openxmlformats.org/officeDocument/2006/relationships/hyperlink" Target="http://lib.szie.hu/sites/default/files/images/belyeg_6_urali_bagoly.jpg" TargetMode="External"/><Relationship Id="rId5" Type="http://schemas.openxmlformats.org/officeDocument/2006/relationships/hyperlink" Target="http://lib.szie.hu/sites/default/files/images/belyeg_2_fulesbagoly.jpg" TargetMode="External"/><Relationship Id="rId15" Type="http://schemas.openxmlformats.org/officeDocument/2006/relationships/hyperlink" Target="http://lib.szie.hu/sites/default/files/images/belyeg_fekete_i.jpg" TargetMode="External"/><Relationship Id="rId10" Type="http://schemas.openxmlformats.org/officeDocument/2006/relationships/image" Target="../media/image70.jpg"/><Relationship Id="rId4" Type="http://schemas.openxmlformats.org/officeDocument/2006/relationships/image" Target="../media/image67.jpg"/><Relationship Id="rId9" Type="http://schemas.openxmlformats.org/officeDocument/2006/relationships/hyperlink" Target="http://lib.szie.hu/sites/default/files/images/belyeg_4_hobagoly.jpg" TargetMode="External"/><Relationship Id="rId14" Type="http://schemas.openxmlformats.org/officeDocument/2006/relationships/image" Target="../media/image7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13" Type="http://schemas.openxmlformats.org/officeDocument/2006/relationships/image" Target="../media/image87.jpg"/><Relationship Id="rId18" Type="http://schemas.openxmlformats.org/officeDocument/2006/relationships/image" Target="../media/image92.jpg"/><Relationship Id="rId26" Type="http://schemas.openxmlformats.org/officeDocument/2006/relationships/image" Target="../media/image100.jpg"/><Relationship Id="rId3" Type="http://schemas.openxmlformats.org/officeDocument/2006/relationships/image" Target="../media/image77.jpg"/><Relationship Id="rId21" Type="http://schemas.openxmlformats.org/officeDocument/2006/relationships/image" Target="../media/image95.jpg"/><Relationship Id="rId7" Type="http://schemas.openxmlformats.org/officeDocument/2006/relationships/image" Target="../media/image81.jpg"/><Relationship Id="rId12" Type="http://schemas.openxmlformats.org/officeDocument/2006/relationships/image" Target="../media/image86.jpg"/><Relationship Id="rId17" Type="http://schemas.openxmlformats.org/officeDocument/2006/relationships/image" Target="../media/image91.jpg"/><Relationship Id="rId25" Type="http://schemas.openxmlformats.org/officeDocument/2006/relationships/image" Target="../media/image99.jpg"/><Relationship Id="rId2" Type="http://schemas.openxmlformats.org/officeDocument/2006/relationships/image" Target="../media/image76.jpg"/><Relationship Id="rId16" Type="http://schemas.openxmlformats.org/officeDocument/2006/relationships/image" Target="../media/image90.jpg"/><Relationship Id="rId20" Type="http://schemas.openxmlformats.org/officeDocument/2006/relationships/image" Target="../media/image94.jpg"/><Relationship Id="rId29" Type="http://schemas.openxmlformats.org/officeDocument/2006/relationships/image" Target="../media/image10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g"/><Relationship Id="rId11" Type="http://schemas.openxmlformats.org/officeDocument/2006/relationships/image" Target="../media/image85.jpg"/><Relationship Id="rId24" Type="http://schemas.openxmlformats.org/officeDocument/2006/relationships/image" Target="../media/image98.jpg"/><Relationship Id="rId5" Type="http://schemas.openxmlformats.org/officeDocument/2006/relationships/image" Target="../media/image79.jpg"/><Relationship Id="rId15" Type="http://schemas.openxmlformats.org/officeDocument/2006/relationships/image" Target="../media/image89.jpg"/><Relationship Id="rId23" Type="http://schemas.openxmlformats.org/officeDocument/2006/relationships/image" Target="../media/image97.jpg"/><Relationship Id="rId28" Type="http://schemas.openxmlformats.org/officeDocument/2006/relationships/image" Target="../media/image102.jpg"/><Relationship Id="rId10" Type="http://schemas.openxmlformats.org/officeDocument/2006/relationships/image" Target="../media/image84.jpg"/><Relationship Id="rId19" Type="http://schemas.openxmlformats.org/officeDocument/2006/relationships/image" Target="../media/image93.jpg"/><Relationship Id="rId31" Type="http://schemas.openxmlformats.org/officeDocument/2006/relationships/image" Target="../media/image105.jpg"/><Relationship Id="rId4" Type="http://schemas.openxmlformats.org/officeDocument/2006/relationships/image" Target="../media/image78.jpg"/><Relationship Id="rId9" Type="http://schemas.openxmlformats.org/officeDocument/2006/relationships/image" Target="../media/image83.jpg"/><Relationship Id="rId14" Type="http://schemas.openxmlformats.org/officeDocument/2006/relationships/image" Target="../media/image88.jpg"/><Relationship Id="rId22" Type="http://schemas.openxmlformats.org/officeDocument/2006/relationships/image" Target="../media/image96.jpg"/><Relationship Id="rId27" Type="http://schemas.openxmlformats.org/officeDocument/2006/relationships/image" Target="../media/image101.jpg"/><Relationship Id="rId30" Type="http://schemas.openxmlformats.org/officeDocument/2006/relationships/image" Target="../media/image10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jpg"/><Relationship Id="rId3" Type="http://schemas.openxmlformats.org/officeDocument/2006/relationships/image" Target="../media/image107.jpg"/><Relationship Id="rId7" Type="http://schemas.openxmlformats.org/officeDocument/2006/relationships/image" Target="../media/image76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0.jpg"/><Relationship Id="rId5" Type="http://schemas.openxmlformats.org/officeDocument/2006/relationships/image" Target="../media/image109.jpg"/><Relationship Id="rId4" Type="http://schemas.openxmlformats.org/officeDocument/2006/relationships/image" Target="../media/image108.jpg"/><Relationship Id="rId9" Type="http://schemas.openxmlformats.org/officeDocument/2006/relationships/image" Target="../media/image1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jpg"/><Relationship Id="rId4" Type="http://schemas.openxmlformats.org/officeDocument/2006/relationships/image" Target="../media/image1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g"/><Relationship Id="rId4" Type="http://schemas.openxmlformats.org/officeDocument/2006/relationships/image" Target="../media/image12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3.jpg"/><Relationship Id="rId3" Type="http://schemas.openxmlformats.org/officeDocument/2006/relationships/image" Target="../media/image123.png"/><Relationship Id="rId21" Type="http://schemas.openxmlformats.org/officeDocument/2006/relationships/image" Target="../media/image5.jp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6.png"/><Relationship Id="rId2" Type="http://schemas.openxmlformats.org/officeDocument/2006/relationships/image" Target="../media/image122.png"/><Relationship Id="rId16" Type="http://schemas.openxmlformats.org/officeDocument/2006/relationships/hyperlink" Target="mailto:koosne.torok.erzsebet@gmail.com" TargetMode="External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19" Type="http://schemas.openxmlformats.org/officeDocument/2006/relationships/image" Target="../media/image4.jp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9.png"/><Relationship Id="rId7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8.jp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43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12" Type="http://schemas.openxmlformats.org/officeDocument/2006/relationships/image" Target="../media/image42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11" Type="http://schemas.openxmlformats.org/officeDocument/2006/relationships/image" Target="../media/image41.jpg"/><Relationship Id="rId5" Type="http://schemas.openxmlformats.org/officeDocument/2006/relationships/image" Target="../media/image35.jpg"/><Relationship Id="rId10" Type="http://schemas.openxmlformats.org/officeDocument/2006/relationships/image" Target="../media/image40.png"/><Relationship Id="rId4" Type="http://schemas.openxmlformats.org/officeDocument/2006/relationships/image" Target="../media/image34.jpg"/><Relationship Id="rId9" Type="http://schemas.openxmlformats.org/officeDocument/2006/relationships/image" Target="../media/image39.jpg"/><Relationship Id="rId14" Type="http://schemas.openxmlformats.org/officeDocument/2006/relationships/image" Target="../media/image4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13" Type="http://schemas.openxmlformats.org/officeDocument/2006/relationships/image" Target="../media/image53.jpg"/><Relationship Id="rId3" Type="http://schemas.openxmlformats.org/officeDocument/2006/relationships/image" Target="../media/image3.jpg"/><Relationship Id="rId7" Type="http://schemas.openxmlformats.org/officeDocument/2006/relationships/image" Target="../media/image48.jpg"/><Relationship Id="rId12" Type="http://schemas.openxmlformats.org/officeDocument/2006/relationships/image" Target="../media/image52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11" Type="http://schemas.openxmlformats.org/officeDocument/2006/relationships/image" Target="../media/image4.jpg"/><Relationship Id="rId5" Type="http://schemas.openxmlformats.org/officeDocument/2006/relationships/image" Target="../media/image47.jpg"/><Relationship Id="rId15" Type="http://schemas.openxmlformats.org/officeDocument/2006/relationships/image" Target="../media/image5.jpg"/><Relationship Id="rId10" Type="http://schemas.openxmlformats.org/officeDocument/2006/relationships/image" Target="../media/image51.jpg"/><Relationship Id="rId4" Type="http://schemas.openxmlformats.org/officeDocument/2006/relationships/image" Target="../media/image46.jpg"/><Relationship Id="rId9" Type="http://schemas.openxmlformats.org/officeDocument/2006/relationships/image" Target="../media/image50.jpg"/><Relationship Id="rId14" Type="http://schemas.openxmlformats.org/officeDocument/2006/relationships/image" Target="../media/image5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4476" y="359663"/>
              <a:ext cx="6095237" cy="647014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</a:t>
            </a:r>
            <a:r>
              <a:rPr spc="-60" dirty="0"/>
              <a:t> </a:t>
            </a:r>
            <a:r>
              <a:rPr spc="40" dirty="0"/>
              <a:t>b</a:t>
            </a:r>
            <a:r>
              <a:rPr spc="125" dirty="0"/>
              <a:t>a</a:t>
            </a:r>
            <a:r>
              <a:rPr spc="40" dirty="0"/>
              <a:t>gol</a:t>
            </a:r>
            <a:r>
              <a:rPr spc="-505" dirty="0"/>
              <a:t>y</a:t>
            </a:r>
            <a:r>
              <a:rPr spc="40" dirty="0"/>
              <a:t>,</a:t>
            </a:r>
            <a:r>
              <a:rPr spc="-70" dirty="0"/>
              <a:t> </a:t>
            </a:r>
            <a:r>
              <a:rPr dirty="0"/>
              <a:t>mint</a:t>
            </a:r>
            <a:r>
              <a:rPr spc="-65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dirty="0"/>
              <a:t>tudás,</a:t>
            </a:r>
            <a:r>
              <a:rPr spc="-60" dirty="0"/>
              <a:t> </a:t>
            </a:r>
            <a:r>
              <a:rPr spc="-50" dirty="0"/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3364" y="1504899"/>
            <a:ext cx="6502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25" dirty="0">
                <a:solidFill>
                  <a:srgbClr val="FFFFFF"/>
                </a:solidFill>
                <a:latin typeface="Bodoni MT Black"/>
                <a:cs typeface="Bodoni MT Black"/>
              </a:rPr>
              <a:t>tudomán</a:t>
            </a:r>
            <a:r>
              <a:rPr sz="4400" b="1" spc="-515" dirty="0">
                <a:solidFill>
                  <a:srgbClr val="FFFFFF"/>
                </a:solidFill>
                <a:latin typeface="Bodoni MT Black"/>
                <a:cs typeface="Bodoni MT Black"/>
              </a:rPr>
              <a:t>y</a:t>
            </a:r>
            <a:r>
              <a:rPr sz="4400" b="1" spc="30" dirty="0">
                <a:solidFill>
                  <a:srgbClr val="FFFFFF"/>
                </a:solidFill>
                <a:latin typeface="Bodoni MT Black"/>
                <a:cs typeface="Bodoni MT Black"/>
              </a:rPr>
              <a:t>,</a:t>
            </a:r>
            <a:r>
              <a:rPr sz="4400" b="1" spc="-185" dirty="0">
                <a:solidFill>
                  <a:srgbClr val="FFFFFF"/>
                </a:solidFill>
                <a:latin typeface="Bodoni MT Black"/>
                <a:cs typeface="Bodoni MT Black"/>
              </a:rPr>
              <a:t> </a:t>
            </a:r>
            <a:r>
              <a:rPr sz="4400" b="1" dirty="0">
                <a:solidFill>
                  <a:srgbClr val="FFFFFF"/>
                </a:solidFill>
                <a:latin typeface="Bodoni MT Black"/>
                <a:cs typeface="Bodoni MT Black"/>
              </a:rPr>
              <a:t>a</a:t>
            </a:r>
            <a:r>
              <a:rPr sz="4400" b="1" spc="-140" dirty="0">
                <a:solidFill>
                  <a:srgbClr val="FFFFFF"/>
                </a:solidFill>
                <a:latin typeface="Bodoni MT Black"/>
                <a:cs typeface="Bodoni MT Black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Bodoni MT Black"/>
                <a:cs typeface="Bodoni MT Black"/>
              </a:rPr>
              <a:t>bölcsesség</a:t>
            </a:r>
            <a:endParaRPr sz="4400" dirty="0">
              <a:latin typeface="Bodoni MT Black"/>
              <a:cs typeface="Bodoni MT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87359" y="4871973"/>
            <a:ext cx="3446779" cy="639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FFFFFF"/>
                </a:solidFill>
                <a:latin typeface="Corbel"/>
                <a:cs typeface="Corbel"/>
              </a:rPr>
              <a:t>KOÓSNÉ</a:t>
            </a:r>
            <a:r>
              <a:rPr sz="1400" b="1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TÖRÖK</a:t>
            </a:r>
            <a:r>
              <a:rPr sz="1400" b="1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orbel"/>
                <a:cs typeface="Corbel"/>
              </a:rPr>
              <a:t>Erzsébet</a:t>
            </a:r>
            <a:endParaRPr sz="1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ny.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főigazgató,</a:t>
            </a:r>
            <a:r>
              <a:rPr sz="1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főkönyvtáros,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3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3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volt</a:t>
            </a:r>
            <a:r>
              <a:rPr sz="13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titkára,</a:t>
            </a:r>
            <a:endParaRPr sz="13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3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Bagoly-</a:t>
            </a: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gyűjtemény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gondozója</a:t>
            </a:r>
            <a:r>
              <a:rPr sz="13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13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3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30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r>
              <a:rPr sz="13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orbel"/>
                <a:cs typeface="Corbel"/>
              </a:rPr>
              <a:t>MATE</a:t>
            </a:r>
            <a:endParaRPr sz="1300">
              <a:latin typeface="Corbel"/>
              <a:cs typeface="Corbe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13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0"/>
              </a:spcBef>
            </a:pPr>
            <a:r>
              <a:rPr spc="-10" dirty="0"/>
              <a:t>szimbóluma</a:t>
            </a:r>
          </a:p>
          <a:p>
            <a:pPr marL="69850">
              <a:lnSpc>
                <a:spcPts val="2870"/>
              </a:lnSpc>
              <a:spcBef>
                <a:spcPts val="1295"/>
              </a:spcBef>
            </a:pPr>
            <a:r>
              <a:rPr sz="2400" dirty="0"/>
              <a:t>A</a:t>
            </a:r>
            <a:r>
              <a:rPr sz="2400" spc="-15" dirty="0"/>
              <a:t> </a:t>
            </a:r>
            <a:r>
              <a:rPr sz="2400" dirty="0"/>
              <a:t>Bagoly-gy</a:t>
            </a:r>
            <a:r>
              <a:rPr sz="2400" b="1" dirty="0">
                <a:latin typeface="Cambria"/>
                <a:cs typeface="Cambria"/>
              </a:rPr>
              <a:t>ű</a:t>
            </a:r>
            <a:r>
              <a:rPr sz="2400" dirty="0"/>
              <a:t>jtemény</a:t>
            </a:r>
            <a:r>
              <a:rPr sz="2400" spc="30" dirty="0"/>
              <a:t> </a:t>
            </a:r>
            <a:r>
              <a:rPr sz="2400" dirty="0"/>
              <a:t>24</a:t>
            </a:r>
            <a:r>
              <a:rPr sz="2400" spc="-10" dirty="0"/>
              <a:t> </a:t>
            </a:r>
            <a:r>
              <a:rPr sz="2400" dirty="0"/>
              <a:t>éves</a:t>
            </a:r>
            <a:r>
              <a:rPr sz="2400" spc="-5" dirty="0"/>
              <a:t> </a:t>
            </a:r>
            <a:r>
              <a:rPr sz="2400" spc="-10" dirty="0"/>
              <a:t>története</a:t>
            </a:r>
            <a:endParaRPr sz="2400">
              <a:latin typeface="Cambria"/>
              <a:cs typeface="Cambria"/>
            </a:endParaRPr>
          </a:p>
          <a:p>
            <a:pPr marL="69850">
              <a:lnSpc>
                <a:spcPts val="2870"/>
              </a:lnSpc>
            </a:pPr>
            <a:r>
              <a:rPr sz="2400" spc="-10" dirty="0"/>
              <a:t>(1999</a:t>
            </a:r>
            <a:r>
              <a:rPr sz="2400" b="0" spc="-10" dirty="0">
                <a:latin typeface="Symbol"/>
                <a:cs typeface="Symbol"/>
              </a:rPr>
              <a:t></a:t>
            </a:r>
            <a:r>
              <a:rPr sz="2400" spc="-10" dirty="0"/>
              <a:t>2023)</a:t>
            </a:r>
            <a:endParaRPr sz="2400">
              <a:latin typeface="Symbol"/>
              <a:cs typeface="Symbo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92251" y="4728971"/>
            <a:ext cx="10997565" cy="1640205"/>
            <a:chOff x="492251" y="4728971"/>
            <a:chExt cx="10997565" cy="164020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80704" y="5681471"/>
              <a:ext cx="665988" cy="6873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12223" y="5689091"/>
              <a:ext cx="1357883" cy="6781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2251" y="4728971"/>
              <a:ext cx="1069848" cy="10698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09732" y="5689091"/>
              <a:ext cx="679703" cy="67817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701800" y="5136260"/>
            <a:ext cx="4958080" cy="69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FFFFFF"/>
                </a:solidFill>
                <a:latin typeface="Corbel"/>
                <a:cs typeface="Corbel"/>
              </a:rPr>
              <a:t>36.</a:t>
            </a:r>
            <a:r>
              <a:rPr sz="22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Corbel"/>
                <a:cs typeface="Corbel"/>
              </a:rPr>
              <a:t>OTDK</a:t>
            </a:r>
            <a:r>
              <a:rPr sz="22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orbel"/>
                <a:cs typeface="Corbel"/>
              </a:rPr>
              <a:t>Agrártudományi</a:t>
            </a:r>
            <a:r>
              <a:rPr sz="2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orbel"/>
                <a:cs typeface="Corbel"/>
              </a:rPr>
              <a:t>Szekció</a:t>
            </a:r>
            <a:endParaRPr sz="22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200" spc="-25" dirty="0">
                <a:solidFill>
                  <a:srgbClr val="FFFFFF"/>
                </a:solidFill>
                <a:latin typeface="Corbel"/>
                <a:cs typeface="Corbel"/>
              </a:rPr>
              <a:t>MATE</a:t>
            </a:r>
            <a:r>
              <a:rPr sz="22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orbel"/>
                <a:cs typeface="Corbel"/>
              </a:rPr>
              <a:t>Kaposvári</a:t>
            </a:r>
            <a:r>
              <a:rPr sz="22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FFFF"/>
                </a:solidFill>
                <a:latin typeface="Corbel"/>
                <a:cs typeface="Corbel"/>
              </a:rPr>
              <a:t>Campus,</a:t>
            </a:r>
            <a:r>
              <a:rPr sz="22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Corbel"/>
                <a:cs typeface="Corbel"/>
              </a:rPr>
              <a:t>2023.</a:t>
            </a:r>
            <a:r>
              <a:rPr sz="22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dirty="0">
                <a:solidFill>
                  <a:srgbClr val="FFFFFF"/>
                </a:solidFill>
                <a:latin typeface="Corbel"/>
                <a:cs typeface="Corbel"/>
              </a:rPr>
              <a:t>április</a:t>
            </a:r>
            <a:r>
              <a:rPr sz="2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2200" spc="-2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r>
              <a:rPr sz="2200" spc="-20" dirty="0">
                <a:solidFill>
                  <a:srgbClr val="FFFFFF"/>
                </a:solidFill>
                <a:latin typeface="Corbel"/>
                <a:cs typeface="Corbel"/>
              </a:rPr>
              <a:t>6.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9391" y="1089786"/>
            <a:ext cx="10607040" cy="206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572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1999-től</a:t>
            </a:r>
            <a:r>
              <a:rPr sz="18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egyre</a:t>
            </a:r>
            <a:r>
              <a:rPr sz="18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több</a:t>
            </a:r>
            <a:r>
              <a:rPr sz="1800" spc="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8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került</a:t>
            </a:r>
            <a:r>
              <a:rPr sz="18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800" spc="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Titkárságra,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egyre</a:t>
            </a:r>
            <a:r>
              <a:rPr sz="1800" spc="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többen</a:t>
            </a:r>
            <a:r>
              <a:rPr sz="18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kezdtek</a:t>
            </a:r>
            <a:r>
              <a:rPr sz="180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8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figurákat</a:t>
            </a:r>
            <a:r>
              <a:rPr sz="1800" spc="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adományozni</a:t>
            </a:r>
            <a:r>
              <a:rPr sz="1800" spc="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tudományos</a:t>
            </a:r>
            <a:r>
              <a:rPr sz="1800" spc="2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8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művészeti</a:t>
            </a:r>
            <a:r>
              <a:rPr sz="18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diákköri</a:t>
            </a:r>
            <a:r>
              <a:rPr sz="18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vezetők,</a:t>
            </a:r>
            <a:r>
              <a:rPr sz="1800" spc="2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szervezők</a:t>
            </a:r>
            <a:r>
              <a:rPr sz="18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8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hallgatók</a:t>
            </a:r>
            <a:r>
              <a:rPr sz="1800" spc="2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közül.</a:t>
            </a:r>
            <a:r>
              <a:rPr sz="1800" spc="2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Tulajdonképpen</a:t>
            </a:r>
            <a:r>
              <a:rPr sz="18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</a:t>
            </a:r>
            <a:r>
              <a:rPr sz="18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véletlenszerű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gyűjtésből,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valamint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gondozójának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személyes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anyagából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alakult ki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mára 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közel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ezer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darabos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gyűjtemény.</a:t>
            </a:r>
            <a:endParaRPr sz="1800">
              <a:latin typeface="Corbel"/>
              <a:cs typeface="Corbel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25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Bagoly-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gyűjtemény</a:t>
            </a:r>
            <a:r>
              <a:rPr sz="1800" spc="26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első</a:t>
            </a:r>
            <a:r>
              <a:rPr sz="1800" spc="26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kiállítását</a:t>
            </a:r>
            <a:r>
              <a:rPr sz="1800" spc="25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2004-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ben</a:t>
            </a:r>
            <a:r>
              <a:rPr sz="1800" spc="25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szerveztük,</a:t>
            </a:r>
            <a:r>
              <a:rPr sz="1800" spc="26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melyet</a:t>
            </a:r>
            <a:r>
              <a:rPr sz="1800" spc="25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Kabdebó</a:t>
            </a:r>
            <a:r>
              <a:rPr sz="1800" spc="25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Lóránt</a:t>
            </a:r>
            <a:r>
              <a:rPr sz="1800" spc="25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irodalomtörténész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professzor,</a:t>
            </a:r>
            <a:r>
              <a:rPr sz="1800" spc="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akkor</a:t>
            </a:r>
            <a:r>
              <a:rPr sz="1800" spc="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szakmai</a:t>
            </a:r>
            <a:r>
              <a:rPr sz="1800" spc="2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bizottsági</a:t>
            </a:r>
            <a:r>
              <a:rPr sz="1800" spc="2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elnök</a:t>
            </a:r>
            <a:r>
              <a:rPr sz="1800" spc="2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nyitott</a:t>
            </a:r>
            <a:r>
              <a:rPr sz="1800" spc="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meg.</a:t>
            </a:r>
            <a:r>
              <a:rPr sz="1800" spc="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Második</a:t>
            </a:r>
            <a:r>
              <a:rPr sz="1800" spc="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alkalommal</a:t>
            </a:r>
            <a:r>
              <a:rPr sz="1800" spc="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2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MTA</a:t>
            </a:r>
            <a:r>
              <a:rPr sz="1800" spc="2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Dísztermében</a:t>
            </a:r>
            <a:r>
              <a:rPr sz="1800" spc="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OTDT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nyilvános</a:t>
            </a:r>
            <a:r>
              <a:rPr sz="18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ülésének</a:t>
            </a:r>
            <a:r>
              <a:rPr sz="1800" spc="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keretében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lett</a:t>
            </a:r>
            <a:r>
              <a:rPr sz="1800" spc="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kiállítva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gyűjtemény,</a:t>
            </a:r>
            <a:r>
              <a:rPr sz="1800" spc="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igen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nagy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sikerrel.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Számos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egyéb</a:t>
            </a:r>
            <a:r>
              <a:rPr sz="1800" spc="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kiállítás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alkalmával (köztük</a:t>
            </a:r>
            <a:r>
              <a:rPr sz="18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OTDK</a:t>
            </a:r>
            <a:r>
              <a:rPr sz="18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Szekciók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keretében),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illetve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kiadványokban,</a:t>
            </a:r>
            <a:r>
              <a:rPr sz="1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lapokban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bemutatásra került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színes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anyag.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9232" y="3291840"/>
            <a:ext cx="2446020" cy="31196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7604" y="3316223"/>
            <a:ext cx="4760976" cy="30861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660660" y="3443602"/>
            <a:ext cx="472440" cy="2971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05"/>
              </a:lnSpc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6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Akadémián</a:t>
            </a:r>
            <a:r>
              <a:rPr sz="16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rendezett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bemutató</a:t>
            </a:r>
            <a:endParaRPr sz="16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képei</a:t>
            </a:r>
            <a:r>
              <a:rPr sz="16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(2007)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968" y="2148839"/>
            <a:ext cx="284988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863" y="3291840"/>
            <a:ext cx="2074164" cy="311048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85928" y="469645"/>
            <a:ext cx="8107680" cy="1282700"/>
            <a:chOff x="185928" y="469645"/>
            <a:chExt cx="8107680" cy="12827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155" y="1220723"/>
              <a:ext cx="283464" cy="3596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928" y="979919"/>
              <a:ext cx="2619883" cy="7706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5894" y="477011"/>
              <a:ext cx="1962162" cy="5769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57983" y="1033246"/>
              <a:ext cx="788250" cy="6658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7328" y="738144"/>
              <a:ext cx="131267" cy="431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14955" y="979957"/>
              <a:ext cx="5978652" cy="7721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4426" y="469645"/>
              <a:ext cx="5321934" cy="5843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927" y="728548"/>
            <a:ext cx="668337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2007-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től</a:t>
            </a:r>
            <a:r>
              <a:rPr sz="1800" spc="13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13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gödöllői</a:t>
            </a:r>
            <a:r>
              <a:rPr sz="1800" spc="12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Szent</a:t>
            </a:r>
            <a:r>
              <a:rPr sz="1800" spc="12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István</a:t>
            </a:r>
            <a:r>
              <a:rPr sz="1800" spc="13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Egyetem</a:t>
            </a:r>
            <a:r>
              <a:rPr sz="1800" spc="13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(ma</a:t>
            </a:r>
            <a:r>
              <a:rPr sz="1800" spc="12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Magyar</a:t>
            </a:r>
            <a:r>
              <a:rPr sz="1800" spc="13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Agrár-</a:t>
            </a:r>
            <a:r>
              <a:rPr sz="1800" spc="13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és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Élettudományi</a:t>
            </a:r>
            <a:r>
              <a:rPr sz="1800" spc="2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Egyetem)</a:t>
            </a:r>
            <a:r>
              <a:rPr sz="1800" spc="2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Kosáry</a:t>
            </a:r>
            <a:r>
              <a:rPr sz="1800" spc="2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Domokos</a:t>
            </a:r>
            <a:r>
              <a:rPr sz="1800" spc="2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Könyvtár</a:t>
            </a:r>
            <a:r>
              <a:rPr sz="1800" spc="24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800" spc="2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Levéltár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főbejáratánál</a:t>
            </a:r>
            <a:r>
              <a:rPr sz="1800" spc="10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került</a:t>
            </a:r>
            <a:r>
              <a:rPr sz="1800" spc="9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elhelyezésre</a:t>
            </a:r>
            <a:r>
              <a:rPr sz="1800" spc="10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</a:t>
            </a:r>
            <a:r>
              <a:rPr sz="1800" spc="9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állandó</a:t>
            </a:r>
            <a:r>
              <a:rPr sz="1800" spc="10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kiállítás</a:t>
            </a:r>
            <a:r>
              <a:rPr sz="1800" spc="9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keretében</a:t>
            </a:r>
            <a:r>
              <a:rPr sz="1800" spc="10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gyűjtemény</a:t>
            </a:r>
            <a:r>
              <a:rPr sz="1800" spc="2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</a:t>
            </a:r>
            <a:r>
              <a:rPr sz="1800" spc="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része.</a:t>
            </a:r>
            <a:r>
              <a:rPr sz="1800" spc="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Hallgatók,</a:t>
            </a:r>
            <a:r>
              <a:rPr sz="18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oktatók,</a:t>
            </a:r>
            <a:r>
              <a:rPr sz="1800" spc="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egyetemre</a:t>
            </a:r>
            <a:r>
              <a:rPr sz="18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érkező</a:t>
            </a:r>
            <a:r>
              <a:rPr sz="1800" spc="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vendé-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gek,</a:t>
            </a:r>
            <a:r>
              <a:rPr sz="1800" spc="3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egyetemen</a:t>
            </a:r>
            <a:r>
              <a:rPr sz="1800" spc="3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szervezett</a:t>
            </a:r>
            <a:r>
              <a:rPr sz="1800" spc="3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OTDK</a:t>
            </a:r>
            <a:r>
              <a:rPr sz="1800" spc="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szekciók</a:t>
            </a:r>
            <a:r>
              <a:rPr sz="1800" spc="3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résztvevői</a:t>
            </a:r>
            <a:r>
              <a:rPr sz="1800" spc="3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szerették,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kedves</a:t>
            </a:r>
            <a:r>
              <a:rPr sz="1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színfoltnak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tekintették</a:t>
            </a:r>
            <a:r>
              <a:rPr sz="18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OTDT-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ben</a:t>
            </a:r>
            <a:r>
              <a:rPr sz="1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gondozott,</a:t>
            </a:r>
            <a:r>
              <a:rPr sz="1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könyvtár-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</a:t>
            </a:r>
            <a:r>
              <a:rPr sz="1800" spc="4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magammal</a:t>
            </a:r>
            <a:r>
              <a:rPr sz="1800" spc="4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vitt</a:t>
            </a:r>
            <a:r>
              <a:rPr sz="1800" spc="4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Bagoly-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gyűjteményt.</a:t>
            </a:r>
            <a:r>
              <a:rPr sz="1800" spc="4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Itt</a:t>
            </a:r>
            <a:r>
              <a:rPr sz="1800" spc="4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800" spc="4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sokat</a:t>
            </a:r>
            <a:r>
              <a:rPr sz="1800" spc="4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gyarapodott</a:t>
            </a:r>
            <a:r>
              <a:rPr sz="1800" spc="4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hallgatók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hozzánk látogató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hazai,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külföldi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vendégek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jóvoltából.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476" y="3236976"/>
            <a:ext cx="3192780" cy="2435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80082" y="5830620"/>
            <a:ext cx="5455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Kosáry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Domokos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Könyvtár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Levéltár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Bagoly-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kiállítás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részletei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6219" y="734568"/>
            <a:ext cx="3662172" cy="54955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2984" y="3236976"/>
            <a:ext cx="3651504" cy="24353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620" y="862583"/>
            <a:ext cx="284988" cy="3596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3" y="2583179"/>
            <a:ext cx="283464" cy="35966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3" y="781812"/>
            <a:ext cx="283464" cy="3611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23" y="3429000"/>
            <a:ext cx="283464" cy="3596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95" y="1429511"/>
            <a:ext cx="283464" cy="3596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20292" y="681354"/>
            <a:ext cx="10645775" cy="4232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384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gyűjteményben</a:t>
            </a:r>
            <a:r>
              <a:rPr sz="1600" spc="2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található</a:t>
            </a:r>
            <a:r>
              <a:rPr sz="1600" spc="22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baglyok</a:t>
            </a:r>
            <a:r>
              <a:rPr sz="1600" spc="2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anyagukban:</a:t>
            </a:r>
            <a:r>
              <a:rPr sz="1600" spc="2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fa,</a:t>
            </a:r>
            <a:r>
              <a:rPr sz="1600" spc="2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kerámia,</a:t>
            </a:r>
            <a:r>
              <a:rPr sz="1600" spc="2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porcelán,</a:t>
            </a:r>
            <a:r>
              <a:rPr sz="1600" spc="22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üveg,</a:t>
            </a:r>
            <a:r>
              <a:rPr sz="1600" spc="2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réz,</a:t>
            </a:r>
            <a:r>
              <a:rPr sz="1600" spc="229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kőzet,</a:t>
            </a:r>
            <a:r>
              <a:rPr sz="16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alabástrom,</a:t>
            </a:r>
            <a:r>
              <a:rPr sz="1600" spc="2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arany,</a:t>
            </a:r>
            <a:r>
              <a:rPr sz="16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ezüst,</a:t>
            </a:r>
            <a:r>
              <a:rPr sz="1600" spc="2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eozin,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csont,</a:t>
            </a:r>
            <a:r>
              <a:rPr sz="16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kagyló,</a:t>
            </a:r>
            <a:r>
              <a:rPr sz="16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viasz,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tűzzománc,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műanyag,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plüss,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szőr,</a:t>
            </a:r>
            <a:r>
              <a:rPr sz="16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filc,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gumi,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gyurma,</a:t>
            </a:r>
            <a:r>
              <a:rPr sz="16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toll,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nád,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szalma,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továbbá</a:t>
            </a:r>
            <a:r>
              <a:rPr sz="1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csokoládé,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marcipán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stb.</a:t>
            </a:r>
            <a:endParaRPr sz="1600">
              <a:latin typeface="Corbel"/>
              <a:cs typeface="Corbel"/>
            </a:endParaRPr>
          </a:p>
          <a:p>
            <a:pPr marL="32384" marR="6350" algn="just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Funkciójuk</a:t>
            </a:r>
            <a:r>
              <a:rPr sz="1600" spc="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szerint:</a:t>
            </a:r>
            <a:r>
              <a:rPr sz="1600" spc="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elismerés,</a:t>
            </a:r>
            <a:r>
              <a:rPr sz="16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díj,</a:t>
            </a:r>
            <a:r>
              <a:rPr sz="1600" spc="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dísztárgy,</a:t>
            </a:r>
            <a:r>
              <a:rPr sz="1600" spc="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ékszer</a:t>
            </a:r>
            <a:r>
              <a:rPr sz="16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(függő,</a:t>
            </a:r>
            <a:r>
              <a:rPr sz="16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nyaklánc,</a:t>
            </a:r>
            <a:r>
              <a:rPr sz="16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gyűrű,</a:t>
            </a:r>
            <a:r>
              <a:rPr sz="16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kitűző,</a:t>
            </a:r>
            <a:r>
              <a:rPr sz="1600" spc="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fülbevaló,</a:t>
            </a:r>
            <a:r>
              <a:rPr sz="16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mandzsetta,</a:t>
            </a:r>
            <a:r>
              <a:rPr sz="1600" spc="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szelence),</a:t>
            </a:r>
            <a:r>
              <a:rPr sz="1600" spc="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táska,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népi</a:t>
            </a:r>
            <a:r>
              <a:rPr sz="16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hangszer,</a:t>
            </a:r>
            <a:r>
              <a:rPr sz="1600" spc="3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játék,</a:t>
            </a:r>
            <a:r>
              <a:rPr sz="16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báb,</a:t>
            </a:r>
            <a:r>
              <a:rPr sz="1600" spc="3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csengő,</a:t>
            </a:r>
            <a:r>
              <a:rPr sz="1600" spc="4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karácsonyifadísz,</a:t>
            </a:r>
            <a:r>
              <a:rPr sz="1600" spc="4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kulcstartó,</a:t>
            </a:r>
            <a:r>
              <a:rPr sz="16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telefontartó,</a:t>
            </a:r>
            <a:r>
              <a:rPr sz="16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óra,</a:t>
            </a:r>
            <a:r>
              <a:rPr sz="1600" spc="3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gyertya,</a:t>
            </a:r>
            <a:r>
              <a:rPr sz="16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persely,</a:t>
            </a:r>
            <a:r>
              <a:rPr sz="16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matrjoska,</a:t>
            </a:r>
            <a:r>
              <a:rPr sz="1600" spc="3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szappan,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irodaszer</a:t>
            </a:r>
            <a:r>
              <a:rPr sz="1600" spc="1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(olló,</a:t>
            </a:r>
            <a:r>
              <a:rPr sz="1600" spc="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ceruza,</a:t>
            </a:r>
            <a:r>
              <a:rPr sz="1600" spc="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radír,</a:t>
            </a:r>
            <a:r>
              <a:rPr sz="1600" spc="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boríték,</a:t>
            </a:r>
            <a:r>
              <a:rPr sz="1600" spc="1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pecsételő),</a:t>
            </a:r>
            <a:r>
              <a:rPr sz="1600" spc="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öngyújtó,</a:t>
            </a:r>
            <a:r>
              <a:rPr sz="1600" spc="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alátét,</a:t>
            </a:r>
            <a:r>
              <a:rPr sz="1600" spc="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evőeszköz,</a:t>
            </a:r>
            <a:r>
              <a:rPr sz="1600" spc="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váza,</a:t>
            </a:r>
            <a:r>
              <a:rPr sz="1600" spc="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pohár,</a:t>
            </a:r>
            <a:r>
              <a:rPr sz="1600" spc="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csésze,</a:t>
            </a:r>
            <a:r>
              <a:rPr sz="1600" spc="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sótartó,</a:t>
            </a:r>
            <a:r>
              <a:rPr sz="1600" spc="1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hátkaparó,</a:t>
            </a:r>
            <a:r>
              <a:rPr sz="1600" spc="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étel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(cukorka,</a:t>
            </a:r>
            <a:r>
              <a:rPr sz="16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keksz,</a:t>
            </a:r>
            <a:r>
              <a:rPr sz="1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mézeskalács,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rágó),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szájmaszk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stb.</a:t>
            </a:r>
            <a:r>
              <a:rPr sz="16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gyűjteményben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több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festmény,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grafika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6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található.</a:t>
            </a:r>
            <a:endParaRPr sz="1600">
              <a:latin typeface="Corbel"/>
              <a:cs typeface="Corbel"/>
            </a:endParaRPr>
          </a:p>
          <a:p>
            <a:pPr marL="32384" marR="6985" algn="just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baglyok</a:t>
            </a:r>
            <a:r>
              <a:rPr sz="16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származási</a:t>
            </a:r>
            <a:r>
              <a:rPr sz="16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helye:</a:t>
            </a:r>
            <a:r>
              <a:rPr sz="16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népművészeti</a:t>
            </a:r>
            <a:r>
              <a:rPr sz="16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vásárok,</a:t>
            </a:r>
            <a:r>
              <a:rPr sz="16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skanzenek,</a:t>
            </a:r>
            <a:r>
              <a:rPr sz="16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múzeumok</a:t>
            </a:r>
            <a:r>
              <a:rPr sz="16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(Kapolcs,</a:t>
            </a:r>
            <a:r>
              <a:rPr sz="16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Hollókő,</a:t>
            </a:r>
            <a:r>
              <a:rPr sz="16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Szentendre),</a:t>
            </a:r>
            <a:r>
              <a:rPr sz="16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áruházak,</a:t>
            </a:r>
            <a:r>
              <a:rPr sz="16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boltok,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kirándulóhelyek.</a:t>
            </a:r>
            <a:r>
              <a:rPr sz="16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Számos</a:t>
            </a:r>
            <a:r>
              <a:rPr sz="1600" spc="2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országból</a:t>
            </a:r>
            <a:r>
              <a:rPr sz="1600" spc="2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600" spc="2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került</a:t>
            </a:r>
            <a:r>
              <a:rPr sz="16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gyűjteménybe</a:t>
            </a:r>
            <a:r>
              <a:rPr sz="1600" spc="2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bagoly,</a:t>
            </a:r>
            <a:r>
              <a:rPr sz="1600" spc="2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mint</a:t>
            </a:r>
            <a:r>
              <a:rPr sz="16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például</a:t>
            </a:r>
            <a:r>
              <a:rPr sz="1600" spc="2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Egyiptom,</a:t>
            </a:r>
            <a:r>
              <a:rPr sz="1600" spc="2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Svájc,</a:t>
            </a:r>
            <a:r>
              <a:rPr sz="1600" spc="2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Anglia,</a:t>
            </a:r>
            <a:r>
              <a:rPr sz="1600" spc="2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Erdély,</a:t>
            </a:r>
            <a:r>
              <a:rPr sz="1600" spc="2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Peru, 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Mexikó,</a:t>
            </a:r>
            <a:r>
              <a:rPr sz="16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Görögország,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 Kína, Indonézia,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USA 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stb.</a:t>
            </a:r>
            <a:endParaRPr sz="1600">
              <a:latin typeface="Corbel"/>
              <a:cs typeface="Corbel"/>
            </a:endParaRPr>
          </a:p>
          <a:p>
            <a:pPr marL="32384" marR="5715" algn="just">
              <a:lnSpc>
                <a:spcPct val="100000"/>
              </a:lnSpc>
              <a:spcBef>
                <a:spcPts val="1205"/>
              </a:spcBef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Baglyot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megformázó,</a:t>
            </a:r>
            <a:r>
              <a:rPr sz="1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ábrázoló</a:t>
            </a:r>
            <a:r>
              <a:rPr sz="1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országos</a:t>
            </a:r>
            <a:r>
              <a:rPr sz="1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helyi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elismerések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készültek</a:t>
            </a:r>
            <a:r>
              <a:rPr sz="1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6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egyes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TDK/OTDK-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alkalmából,</a:t>
            </a:r>
            <a:r>
              <a:rPr sz="1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tudományos</a:t>
            </a:r>
            <a:r>
              <a:rPr sz="16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és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művészeti</a:t>
            </a:r>
            <a:r>
              <a:rPr sz="1600" spc="3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diákkörhöz</a:t>
            </a:r>
            <a:r>
              <a:rPr sz="1600" spc="3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kapcsolódóan.</a:t>
            </a:r>
            <a:r>
              <a:rPr sz="1600" spc="3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Ezek</a:t>
            </a:r>
            <a:r>
              <a:rPr sz="1600" spc="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felsorolása</a:t>
            </a:r>
            <a:r>
              <a:rPr sz="1600" spc="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600" spc="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bemutatása</a:t>
            </a:r>
            <a:r>
              <a:rPr sz="1600" spc="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szinte</a:t>
            </a:r>
            <a:r>
              <a:rPr sz="1600" spc="3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lehetetlen.</a:t>
            </a:r>
            <a:r>
              <a:rPr sz="1600" spc="3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600" spc="3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600" spc="3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honlapján</a:t>
            </a:r>
            <a:r>
              <a:rPr sz="1600" spc="3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levő</a:t>
            </a:r>
            <a:r>
              <a:rPr sz="1600" spc="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bagoly szimbólumot,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logót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látva,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nemzetközi</a:t>
            </a:r>
            <a:r>
              <a:rPr sz="16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bagoly-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gyűjtők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többször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megkerestek bennünket.</a:t>
            </a:r>
            <a:endParaRPr sz="1600">
              <a:latin typeface="Corbel"/>
              <a:cs typeface="Corbel"/>
            </a:endParaRPr>
          </a:p>
          <a:p>
            <a:pPr marL="12700" marR="25400" algn="just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gyűjtemény</a:t>
            </a:r>
            <a:r>
              <a:rPr sz="16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része</a:t>
            </a:r>
            <a:r>
              <a:rPr sz="160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egy</a:t>
            </a:r>
            <a:r>
              <a:rPr sz="16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igen</a:t>
            </a:r>
            <a:r>
              <a:rPr sz="16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gazdag,</a:t>
            </a:r>
            <a:r>
              <a:rPr sz="160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rendkívül</a:t>
            </a:r>
            <a:r>
              <a:rPr sz="160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értékes</a:t>
            </a:r>
            <a:r>
              <a:rPr sz="160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baglyokat</a:t>
            </a:r>
            <a:r>
              <a:rPr sz="16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ábrázoló</a:t>
            </a:r>
            <a:r>
              <a:rPr sz="160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bélyeg-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sorozat,</a:t>
            </a:r>
            <a:r>
              <a:rPr sz="16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ezek</a:t>
            </a:r>
            <a:r>
              <a:rPr sz="16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közül</a:t>
            </a:r>
            <a:r>
              <a:rPr sz="1600" spc="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alább</a:t>
            </a:r>
            <a:r>
              <a:rPr sz="16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látható</a:t>
            </a:r>
            <a:r>
              <a:rPr sz="16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néhány.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6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600" spc="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történetében</a:t>
            </a:r>
            <a:r>
              <a:rPr sz="1600" spc="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egy</a:t>
            </a:r>
            <a:r>
              <a:rPr sz="1600" spc="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alkalommal</a:t>
            </a:r>
            <a:r>
              <a:rPr sz="1600" spc="1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alkalmi,</a:t>
            </a:r>
            <a:r>
              <a:rPr sz="1600" spc="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elsőnapi</a:t>
            </a:r>
            <a:r>
              <a:rPr sz="16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bélyegző</a:t>
            </a:r>
            <a:r>
              <a:rPr sz="1600" spc="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600" spc="1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készült</a:t>
            </a:r>
            <a:r>
              <a:rPr sz="1600" spc="12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(XXX.</a:t>
            </a:r>
            <a:r>
              <a:rPr sz="1600" spc="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OTDK</a:t>
            </a:r>
            <a:r>
              <a:rPr sz="1600" spc="1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Közgazdaságtudományi</a:t>
            </a:r>
            <a:r>
              <a:rPr sz="1600" spc="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Szekció,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Gödöllő,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2011),</a:t>
            </a:r>
            <a:r>
              <a:rPr sz="16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mely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bekerült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Postamúzeum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gyűjteményébe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is.</a:t>
            </a:r>
            <a:endParaRPr sz="160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55547" y="5084064"/>
            <a:ext cx="2030095" cy="1252855"/>
            <a:chOff x="955547" y="5084064"/>
            <a:chExt cx="2030095" cy="1252855"/>
          </a:xfrm>
        </p:grpSpPr>
        <p:pic>
          <p:nvPicPr>
            <p:cNvPr id="8" name="object 8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547" y="5084064"/>
              <a:ext cx="934212" cy="1249680"/>
            </a:xfrm>
            <a:prstGeom prst="rect">
              <a:avLst/>
            </a:prstGeom>
          </p:spPr>
        </p:pic>
        <p:pic>
          <p:nvPicPr>
            <p:cNvPr id="9" name="object 9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24811" y="5084064"/>
              <a:ext cx="1060703" cy="125272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055620" y="5061203"/>
            <a:ext cx="3168650" cy="1277620"/>
            <a:chOff x="3055620" y="5061203"/>
            <a:chExt cx="3168650" cy="1277620"/>
          </a:xfrm>
        </p:grpSpPr>
        <p:pic>
          <p:nvPicPr>
            <p:cNvPr id="11" name="object 11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55620" y="5079491"/>
              <a:ext cx="1036319" cy="1258824"/>
            </a:xfrm>
            <a:prstGeom prst="rect">
              <a:avLst/>
            </a:prstGeom>
          </p:spPr>
        </p:pic>
        <p:pic>
          <p:nvPicPr>
            <p:cNvPr id="12" name="object 12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6136" y="5071871"/>
              <a:ext cx="1004315" cy="1255776"/>
            </a:xfrm>
            <a:prstGeom prst="rect">
              <a:avLst/>
            </a:prstGeom>
          </p:spPr>
        </p:pic>
        <p:pic>
          <p:nvPicPr>
            <p:cNvPr id="13" name="object 13">
              <a:hlinkClick r:id="rId11"/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69408" y="5061203"/>
              <a:ext cx="1054608" cy="1266444"/>
            </a:xfrm>
            <a:prstGeom prst="rect">
              <a:avLst/>
            </a:prstGeom>
          </p:spPr>
        </p:pic>
      </p:grpSp>
      <p:pic>
        <p:nvPicPr>
          <p:cNvPr id="14" name="object 14">
            <a:hlinkClick r:id="rId13"/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88023" y="5053584"/>
            <a:ext cx="973835" cy="1266443"/>
          </a:xfrm>
          <a:prstGeom prst="rect">
            <a:avLst/>
          </a:prstGeom>
        </p:spPr>
      </p:pic>
      <p:pic>
        <p:nvPicPr>
          <p:cNvPr id="15" name="object 15">
            <a:hlinkClick r:id="rId15"/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338059" y="5047488"/>
            <a:ext cx="972311" cy="128016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397240" y="5071871"/>
            <a:ext cx="1658111" cy="124815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783" y="4256532"/>
            <a:ext cx="283464" cy="361188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0257599" y="4748403"/>
            <a:ext cx="1244600" cy="1877060"/>
            <a:chOff x="10257599" y="4748403"/>
            <a:chExt cx="1244600" cy="1877060"/>
          </a:xfrm>
        </p:grpSpPr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67187" y="4757928"/>
              <a:ext cx="1225296" cy="18577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262361" y="4753165"/>
              <a:ext cx="1235075" cy="1867535"/>
            </a:xfrm>
            <a:custGeom>
              <a:avLst/>
              <a:gdLst/>
              <a:ahLst/>
              <a:cxnLst/>
              <a:rect l="l" t="t" r="r" b="b"/>
              <a:pathLst>
                <a:path w="1235075" h="1867534">
                  <a:moveTo>
                    <a:pt x="0" y="1867281"/>
                  </a:moveTo>
                  <a:lnTo>
                    <a:pt x="1234821" y="1867281"/>
                  </a:lnTo>
                  <a:lnTo>
                    <a:pt x="1234821" y="0"/>
                  </a:lnTo>
                  <a:lnTo>
                    <a:pt x="0" y="0"/>
                  </a:lnTo>
                  <a:lnTo>
                    <a:pt x="0" y="1867281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7659" y="762000"/>
            <a:ext cx="1504188" cy="13441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991" y="3305555"/>
            <a:ext cx="1275588" cy="9433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94035" y="4475988"/>
            <a:ext cx="1481327" cy="17343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47444" y="3325367"/>
            <a:ext cx="947928" cy="94335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73311" y="2683764"/>
            <a:ext cx="1304544" cy="10134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36080" y="4760976"/>
            <a:ext cx="1057655" cy="14737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33116" y="762000"/>
            <a:ext cx="969263" cy="13274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23516" y="2162555"/>
            <a:ext cx="1228344" cy="106375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02808" y="2628900"/>
            <a:ext cx="1083564" cy="16443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3380" y="3933444"/>
            <a:ext cx="867155" cy="13136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993380" y="2668523"/>
            <a:ext cx="867155" cy="10287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36664" y="2644139"/>
            <a:ext cx="1043940" cy="162915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408919" y="2362200"/>
            <a:ext cx="1245107" cy="167487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3088" y="2135123"/>
            <a:ext cx="1833372" cy="10637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719571" y="4757928"/>
            <a:ext cx="982979" cy="147370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415783" y="775716"/>
            <a:ext cx="1287779" cy="174193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726168" y="3755135"/>
            <a:ext cx="537972" cy="63855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961119" y="3752088"/>
            <a:ext cx="710183" cy="63855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315956" y="800100"/>
            <a:ext cx="1338072" cy="138074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702808" y="762000"/>
            <a:ext cx="1685543" cy="176479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813304" y="4613147"/>
            <a:ext cx="958595" cy="136093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961119" y="4440935"/>
            <a:ext cx="940307" cy="87325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53795" y="4640579"/>
            <a:ext cx="993648" cy="13335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973311" y="5367528"/>
            <a:ext cx="1184148" cy="111404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32256" y="744092"/>
            <a:ext cx="19215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Válogatás</a:t>
            </a:r>
            <a:r>
              <a:rPr sz="1600" spc="-50" dirty="0">
                <a:solidFill>
                  <a:srgbClr val="FFFFFF"/>
                </a:solidFill>
                <a:latin typeface="Corbel"/>
                <a:cs typeface="Corbel"/>
              </a:rPr>
              <a:t> a</a:t>
            </a:r>
            <a:endParaRPr sz="16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gyűjtemény</a:t>
            </a:r>
            <a:r>
              <a:rPr sz="16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fotóiból,</a:t>
            </a:r>
            <a:r>
              <a:rPr sz="16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endParaRPr sz="1600">
              <a:latin typeface="Corbel"/>
              <a:cs typeface="Corbe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003103" y="3920871"/>
            <a:ext cx="1645285" cy="2457450"/>
            <a:chOff x="4003103" y="3920871"/>
            <a:chExt cx="1645285" cy="2457450"/>
          </a:xfrm>
        </p:grpSpPr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12691" y="3930396"/>
              <a:ext cx="1626108" cy="24384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007865" y="3925633"/>
              <a:ext cx="1635760" cy="2447925"/>
            </a:xfrm>
            <a:custGeom>
              <a:avLst/>
              <a:gdLst/>
              <a:ahLst/>
              <a:cxnLst/>
              <a:rect l="l" t="t" r="r" b="b"/>
              <a:pathLst>
                <a:path w="1635760" h="2447925">
                  <a:moveTo>
                    <a:pt x="0" y="2447924"/>
                  </a:moveTo>
                  <a:lnTo>
                    <a:pt x="1635633" y="2447924"/>
                  </a:lnTo>
                  <a:lnTo>
                    <a:pt x="1635633" y="0"/>
                  </a:lnTo>
                  <a:lnTo>
                    <a:pt x="0" y="0"/>
                  </a:lnTo>
                  <a:lnTo>
                    <a:pt x="0" y="244792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919971" y="777240"/>
            <a:ext cx="1245107" cy="1741931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982711" y="5308091"/>
            <a:ext cx="871727" cy="950976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697479" y="3329940"/>
            <a:ext cx="694944" cy="96164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714500" y="4640579"/>
            <a:ext cx="922019" cy="133350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494532" y="2176272"/>
            <a:ext cx="2121408" cy="165049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0932" y="3200400"/>
            <a:ext cx="2534412" cy="30845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6700" y="3328415"/>
            <a:ext cx="1609344" cy="27797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26458" y="898905"/>
            <a:ext cx="27539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Zsolnay</a:t>
            </a:r>
            <a:r>
              <a:rPr sz="16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porcelán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r>
              <a:rPr sz="1600" spc="-1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Tudós</a:t>
            </a:r>
            <a:r>
              <a:rPr sz="16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72471" y="472440"/>
            <a:ext cx="1592579" cy="26654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34728" y="3328415"/>
            <a:ext cx="1876044" cy="27797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02752" y="1755648"/>
            <a:ext cx="1254252" cy="14340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74258" y="2405024"/>
            <a:ext cx="19342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7735">
              <a:lnSpc>
                <a:spcPct val="109400"/>
              </a:lnSpc>
              <a:spcBef>
                <a:spcPts val="100"/>
              </a:spcBef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Válogatás</a:t>
            </a:r>
            <a:r>
              <a:rPr sz="1600" spc="-50" dirty="0">
                <a:solidFill>
                  <a:srgbClr val="FFFFFF"/>
                </a:solidFill>
                <a:latin typeface="Corbel"/>
                <a:cs typeface="Corbel"/>
              </a:rPr>
              <a:t> a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gyűjtemény</a:t>
            </a:r>
            <a:r>
              <a:rPr sz="16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fotóiból,</a:t>
            </a:r>
            <a:r>
              <a:rPr sz="16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69223" y="472440"/>
            <a:ext cx="1283207" cy="114604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99516" y="804672"/>
            <a:ext cx="5209540" cy="6053455"/>
            <a:chOff x="699516" y="804672"/>
            <a:chExt cx="5209540" cy="605345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9516" y="804672"/>
              <a:ext cx="3488436" cy="54803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8824" y="2330194"/>
              <a:ext cx="4649724" cy="45278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427" y="1335024"/>
            <a:ext cx="4613148" cy="38450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9823" y="1335024"/>
            <a:ext cx="2808731" cy="18028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9300" y="719709"/>
            <a:ext cx="7599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orbel"/>
                <a:cs typeface="Corbel"/>
              </a:rPr>
              <a:t>Festett</a:t>
            </a:r>
            <a:r>
              <a:rPr sz="2400" b="0" spc="-25" dirty="0">
                <a:latin typeface="Corbel"/>
                <a:cs typeface="Corbel"/>
              </a:rPr>
              <a:t> </a:t>
            </a:r>
            <a:r>
              <a:rPr sz="2400" b="0" dirty="0">
                <a:latin typeface="Corbel"/>
                <a:cs typeface="Corbel"/>
              </a:rPr>
              <a:t>kavicsbaglyok</a:t>
            </a:r>
            <a:r>
              <a:rPr sz="2400" b="0" spc="-15" dirty="0">
                <a:latin typeface="Corbel"/>
                <a:cs typeface="Corbel"/>
              </a:rPr>
              <a:t> </a:t>
            </a:r>
            <a:r>
              <a:rPr sz="2400" b="0" dirty="0">
                <a:latin typeface="Corbel"/>
                <a:cs typeface="Corbel"/>
              </a:rPr>
              <a:t>(2015)</a:t>
            </a:r>
            <a:r>
              <a:rPr sz="2400" b="0" spc="-30" dirty="0">
                <a:latin typeface="Corbel"/>
                <a:cs typeface="Corbel"/>
              </a:rPr>
              <a:t> </a:t>
            </a:r>
            <a:r>
              <a:rPr sz="2400" b="0" dirty="0">
                <a:latin typeface="Corbel"/>
                <a:cs typeface="Corbel"/>
              </a:rPr>
              <a:t>és</a:t>
            </a:r>
            <a:r>
              <a:rPr sz="2400" b="0" spc="-15" dirty="0">
                <a:latin typeface="Corbel"/>
                <a:cs typeface="Corbel"/>
              </a:rPr>
              <a:t> </a:t>
            </a:r>
            <a:r>
              <a:rPr sz="2400" b="0" dirty="0">
                <a:latin typeface="Corbel"/>
                <a:cs typeface="Corbel"/>
              </a:rPr>
              <a:t>karácsonyi</a:t>
            </a:r>
            <a:r>
              <a:rPr sz="2400" b="0" spc="-50" dirty="0">
                <a:latin typeface="Corbel"/>
                <a:cs typeface="Corbel"/>
              </a:rPr>
              <a:t> </a:t>
            </a:r>
            <a:r>
              <a:rPr sz="2400" b="0" dirty="0">
                <a:latin typeface="Corbel"/>
                <a:cs typeface="Corbel"/>
              </a:rPr>
              <a:t>dióbaglyok</a:t>
            </a:r>
            <a:r>
              <a:rPr sz="2400" b="0" spc="-25" dirty="0">
                <a:latin typeface="Corbel"/>
                <a:cs typeface="Corbel"/>
              </a:rPr>
              <a:t> </a:t>
            </a:r>
            <a:r>
              <a:rPr sz="2400" b="0" spc="-10" dirty="0">
                <a:latin typeface="Corbel"/>
                <a:cs typeface="Corbel"/>
              </a:rPr>
              <a:t>(2017)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117" y="5457545"/>
            <a:ext cx="2292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Koósné</a:t>
            </a:r>
            <a:r>
              <a:rPr sz="14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Török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Erzsébet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munkái</a:t>
            </a:r>
            <a:endParaRPr sz="1400">
              <a:latin typeface="Corbel"/>
              <a:cs typeface="Corbe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91428" y="3393947"/>
            <a:ext cx="3659124" cy="28879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30383" y="3407664"/>
            <a:ext cx="1513331" cy="28605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0247" y="818210"/>
            <a:ext cx="694499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2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gyűjtemény</a:t>
            </a:r>
            <a:r>
              <a:rPr sz="1800" spc="2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számos</a:t>
            </a:r>
            <a:r>
              <a:rPr sz="1800" spc="2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darabjának</a:t>
            </a:r>
            <a:r>
              <a:rPr sz="1800" spc="2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külön</a:t>
            </a:r>
            <a:r>
              <a:rPr sz="1800" spc="2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bemutatására</a:t>
            </a:r>
            <a:r>
              <a:rPr sz="1800" spc="25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nincs</a:t>
            </a:r>
            <a:r>
              <a:rPr sz="1800" spc="2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lehetőség,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800" spc="20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egyet</a:t>
            </a:r>
            <a:r>
              <a:rPr sz="1800" spc="21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fontos</a:t>
            </a:r>
            <a:r>
              <a:rPr sz="1800" spc="21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kiemelni.</a:t>
            </a:r>
            <a:r>
              <a:rPr sz="1800" spc="21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Láng</a:t>
            </a:r>
            <a:r>
              <a:rPr sz="1800" spc="21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István</a:t>
            </a:r>
            <a:r>
              <a:rPr sz="1800" spc="21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(1931–2016)</a:t>
            </a:r>
            <a:r>
              <a:rPr sz="1800" spc="20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Széchenyi-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díjas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magyar</a:t>
            </a:r>
            <a:r>
              <a:rPr sz="1800" spc="2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agrokémikus,</a:t>
            </a:r>
            <a:r>
              <a:rPr sz="1800" spc="2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kutatóprofesszor,</a:t>
            </a:r>
            <a:r>
              <a:rPr sz="1800" spc="2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2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MTA</a:t>
            </a:r>
            <a:r>
              <a:rPr sz="1800" spc="2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rendes</a:t>
            </a:r>
            <a:r>
              <a:rPr sz="1800" spc="2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tagja</a:t>
            </a:r>
            <a:r>
              <a:rPr sz="1800" spc="25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gyönyörű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vasfa</a:t>
            </a:r>
            <a:r>
              <a:rPr sz="1800" spc="36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bagollyal</a:t>
            </a:r>
            <a:r>
              <a:rPr sz="1800" spc="36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járult</a:t>
            </a:r>
            <a:r>
              <a:rPr sz="1800" spc="37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hozzá</a:t>
            </a:r>
            <a:r>
              <a:rPr sz="1800" spc="36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37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gyűjteményhez,</a:t>
            </a:r>
            <a:r>
              <a:rPr sz="1800" spc="37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amely</a:t>
            </a:r>
            <a:r>
              <a:rPr sz="1800" spc="36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Braziliából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származik.</a:t>
            </a:r>
            <a:r>
              <a:rPr sz="1800" spc="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3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tekintélyes</a:t>
            </a:r>
            <a:r>
              <a:rPr sz="1800" spc="3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méretű</a:t>
            </a:r>
            <a:r>
              <a:rPr sz="1800" spc="3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(47</a:t>
            </a:r>
            <a:r>
              <a:rPr sz="1800" spc="3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cm)</a:t>
            </a:r>
            <a:r>
              <a:rPr sz="1800" spc="3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800" spc="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súlyú</a:t>
            </a:r>
            <a:r>
              <a:rPr sz="1800" spc="3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(4,77</a:t>
            </a:r>
            <a:r>
              <a:rPr sz="1800" spc="3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kg)</a:t>
            </a:r>
            <a:r>
              <a:rPr sz="1800" spc="3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800" spc="3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két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kicsinyével</a:t>
            </a:r>
            <a:r>
              <a:rPr sz="1800" spc="3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akadémikus</a:t>
            </a:r>
            <a:r>
              <a:rPr sz="1800" spc="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úr</a:t>
            </a:r>
            <a:r>
              <a:rPr sz="18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könyveit,</a:t>
            </a:r>
            <a:r>
              <a:rPr sz="1800" spc="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könyvtárát</a:t>
            </a:r>
            <a:r>
              <a:rPr sz="1800" spc="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őrizte.</a:t>
            </a:r>
            <a:r>
              <a:rPr sz="1800" spc="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Korábban</a:t>
            </a:r>
            <a:r>
              <a:rPr sz="1800" spc="3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ez</a:t>
            </a:r>
            <a:r>
              <a:rPr sz="1800" spc="3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Akadémia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eseményein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több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alkalommal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volt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látható.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9683" y="885444"/>
            <a:ext cx="3270504" cy="54711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776" y="952500"/>
            <a:ext cx="283464" cy="3596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9388" y="3006851"/>
            <a:ext cx="2874264" cy="26182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92020" y="5728927"/>
            <a:ext cx="6219825" cy="461009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35915" marR="5080" indent="-323850">
              <a:lnSpc>
                <a:spcPts val="1670"/>
              </a:lnSpc>
              <a:spcBef>
                <a:spcPts val="240"/>
              </a:spcBef>
            </a:pP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Anderle</a:t>
            </a:r>
            <a:r>
              <a:rPr sz="14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Ádám.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r>
              <a:rPr sz="14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Koósné</a:t>
            </a:r>
            <a:r>
              <a:rPr sz="14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Török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Erzsébet: </a:t>
            </a:r>
            <a:r>
              <a:rPr sz="1400" i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i="1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orbel"/>
                <a:cs typeface="Corbel"/>
              </a:rPr>
              <a:t>tehetségről </a:t>
            </a:r>
            <a:r>
              <a:rPr sz="1450" i="1" spc="-4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r>
              <a:rPr sz="145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orbel"/>
                <a:cs typeface="Corbel"/>
              </a:rPr>
              <a:t>Beszélgetések</a:t>
            </a:r>
            <a:r>
              <a:rPr sz="1400" i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i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orbel"/>
                <a:cs typeface="Corbel"/>
              </a:rPr>
              <a:t>tudományos </a:t>
            </a:r>
            <a:r>
              <a:rPr sz="1400" i="1" dirty="0">
                <a:solidFill>
                  <a:srgbClr val="FFFFFF"/>
                </a:solidFill>
                <a:latin typeface="Corbel"/>
                <a:cs typeface="Corbel"/>
              </a:rPr>
              <a:t>diákkörökről</a:t>
            </a:r>
            <a:r>
              <a:rPr sz="1400" i="1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című</a:t>
            </a:r>
            <a:r>
              <a:rPr sz="14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kötet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számára</a:t>
            </a:r>
            <a:r>
              <a:rPr sz="1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adott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interjú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alatt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készült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fotó,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 2005-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ben.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659" y="616711"/>
            <a:ext cx="107683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19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gyűjtemény</a:t>
            </a:r>
            <a:r>
              <a:rPr sz="1800" b="0" spc="18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számos</a:t>
            </a:r>
            <a:r>
              <a:rPr sz="1800" b="0" spc="204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szép</a:t>
            </a:r>
            <a:r>
              <a:rPr sz="1800" b="0" spc="2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darabbal</a:t>
            </a:r>
            <a:r>
              <a:rPr sz="1800" b="0" spc="19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gyarapodott</a:t>
            </a:r>
            <a:r>
              <a:rPr sz="1800" b="0" spc="204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az</a:t>
            </a:r>
            <a:r>
              <a:rPr sz="1800" b="0" spc="204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elmúlt</a:t>
            </a:r>
            <a:r>
              <a:rPr sz="1800" b="0" spc="204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években.</a:t>
            </a:r>
            <a:r>
              <a:rPr sz="1800" b="0" spc="20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Szinte</a:t>
            </a:r>
            <a:r>
              <a:rPr sz="1800" b="0" spc="20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nincs</a:t>
            </a:r>
            <a:r>
              <a:rPr sz="1800" b="0" spc="20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olyan</a:t>
            </a:r>
            <a:r>
              <a:rPr sz="1800" b="0" spc="20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hét</a:t>
            </a:r>
            <a:r>
              <a:rPr sz="1800" b="0" spc="204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vagy</a:t>
            </a:r>
            <a:r>
              <a:rPr sz="1800" b="0" spc="204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hónap,</a:t>
            </a:r>
            <a:r>
              <a:rPr sz="1800" b="0" spc="215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olyan </a:t>
            </a:r>
            <a:r>
              <a:rPr sz="1800" b="0" dirty="0">
                <a:latin typeface="Corbel"/>
                <a:cs typeface="Corbel"/>
              </a:rPr>
              <a:t>ünnepi</a:t>
            </a:r>
            <a:r>
              <a:rPr sz="1800" b="0" spc="17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alkalom,</a:t>
            </a:r>
            <a:r>
              <a:rPr sz="1800" b="0" spc="18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hogy</a:t>
            </a:r>
            <a:r>
              <a:rPr sz="1800" b="0" spc="18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ne</a:t>
            </a:r>
            <a:r>
              <a:rPr sz="1800" b="0" spc="19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növekedne</a:t>
            </a:r>
            <a:r>
              <a:rPr sz="1800" b="0" spc="19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18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gyűjtemény.</a:t>
            </a:r>
            <a:r>
              <a:rPr sz="1800" b="0" spc="18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Előbb</a:t>
            </a:r>
            <a:r>
              <a:rPr sz="1800" b="0" spc="17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az</a:t>
            </a:r>
            <a:r>
              <a:rPr sz="1800" b="0" spc="18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OTDT</a:t>
            </a:r>
            <a:r>
              <a:rPr sz="1800" b="0" spc="19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Titkársági</a:t>
            </a:r>
            <a:r>
              <a:rPr sz="1800" b="0" spc="18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szobám</a:t>
            </a:r>
            <a:r>
              <a:rPr sz="1800" b="0" spc="18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polcain,</a:t>
            </a:r>
            <a:r>
              <a:rPr sz="1800" b="0" spc="19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aztán</a:t>
            </a:r>
            <a:r>
              <a:rPr sz="1800" b="0" spc="20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190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gödöllői </a:t>
            </a:r>
            <a:r>
              <a:rPr sz="1800" b="0" dirty="0">
                <a:latin typeface="Corbel"/>
                <a:cs typeface="Corbel"/>
              </a:rPr>
              <a:t>könyvtárban,</a:t>
            </a:r>
            <a:r>
              <a:rPr sz="1800" b="0" spc="409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az</a:t>
            </a:r>
            <a:r>
              <a:rPr sz="1800" b="0" spc="409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utóbbi</a:t>
            </a:r>
            <a:r>
              <a:rPr sz="1800" b="0" spc="40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8</a:t>
            </a:r>
            <a:r>
              <a:rPr sz="1800" b="0" spc="40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évben</a:t>
            </a:r>
            <a:r>
              <a:rPr sz="1800" b="0" spc="40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otthonomban,</a:t>
            </a:r>
            <a:r>
              <a:rPr sz="1800" b="0" spc="4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40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családom</a:t>
            </a:r>
            <a:r>
              <a:rPr sz="1800" b="0" spc="409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tagjai,</a:t>
            </a:r>
            <a:r>
              <a:rPr sz="1800" b="0" spc="41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barátaim</a:t>
            </a:r>
            <a:r>
              <a:rPr sz="1800" b="0" spc="409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jóvoltából.</a:t>
            </a:r>
            <a:r>
              <a:rPr sz="1800" b="0" spc="409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2015</a:t>
            </a:r>
            <a:r>
              <a:rPr sz="1800" b="0" spc="409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decembere</a:t>
            </a:r>
            <a:r>
              <a:rPr sz="1800" b="0" spc="415" dirty="0">
                <a:latin typeface="Corbel"/>
                <a:cs typeface="Corbel"/>
              </a:rPr>
              <a:t> </a:t>
            </a:r>
            <a:r>
              <a:rPr sz="1800" b="0" spc="-25" dirty="0">
                <a:latin typeface="Corbel"/>
                <a:cs typeface="Corbel"/>
              </a:rPr>
              <a:t>óta </a:t>
            </a:r>
            <a:r>
              <a:rPr sz="1800" b="0" dirty="0">
                <a:latin typeface="Corbel"/>
                <a:cs typeface="Corbel"/>
              </a:rPr>
              <a:t>néhány kivételtől</a:t>
            </a:r>
            <a:r>
              <a:rPr sz="1800" b="0" spc="-2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eltekintve</a:t>
            </a:r>
            <a:r>
              <a:rPr sz="1800" b="0" spc="-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sajnos</a:t>
            </a:r>
            <a:r>
              <a:rPr sz="1800" b="0" spc="-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dobozolva van</a:t>
            </a:r>
            <a:r>
              <a:rPr sz="1800" b="0" spc="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-5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gyűjtemény.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568" y="1894332"/>
            <a:ext cx="283463" cy="3596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708" y="728472"/>
            <a:ext cx="283464" cy="3596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8995" y="2779776"/>
            <a:ext cx="284988" cy="3596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8040" y="1836165"/>
            <a:ext cx="11069320" cy="446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78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Több</a:t>
            </a:r>
            <a:r>
              <a:rPr sz="1800" spc="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alkalommal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fotóztuk</a:t>
            </a:r>
            <a:r>
              <a:rPr sz="1800" spc="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gyűjteményt,</a:t>
            </a:r>
            <a:r>
              <a:rPr sz="180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legutóbb</a:t>
            </a:r>
            <a:r>
              <a:rPr sz="18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2013-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ban.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Amikor</a:t>
            </a:r>
            <a:r>
              <a:rPr sz="18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újra</a:t>
            </a:r>
            <a:r>
              <a:rPr sz="1800" spc="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kiállítjuk</a:t>
            </a:r>
            <a:r>
              <a:rPr sz="18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baglyokat,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megtörténhet</a:t>
            </a:r>
            <a:endParaRPr sz="1800">
              <a:latin typeface="Corbel"/>
              <a:cs typeface="Corbel"/>
            </a:endParaRPr>
          </a:p>
          <a:p>
            <a:pPr marL="31178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elmúlt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nyolc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év alatt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ajándékozott,</a:t>
            </a:r>
            <a:r>
              <a:rPr sz="1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illetve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adományozott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baglyok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fotózása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is.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Tartozik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még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különleges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gyűjteményhez.</a:t>
            </a:r>
            <a:endParaRPr sz="1800">
              <a:latin typeface="Corbel"/>
              <a:cs typeface="Corbel"/>
            </a:endParaRPr>
          </a:p>
          <a:p>
            <a:pPr marL="355600" marR="4424045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rövidebb időszakot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leszámítva, a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Fővárosi</a:t>
            </a:r>
            <a:r>
              <a:rPr sz="18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Állat-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és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Növénykert 1997-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ben született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Huba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nevű uhu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baglyának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nevelőszülőjeként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figyelem,</a:t>
            </a:r>
            <a:r>
              <a:rPr sz="18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követem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életének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alakulását.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Corbel"/>
              <a:cs typeface="Corbel"/>
            </a:endParaRPr>
          </a:p>
          <a:p>
            <a:pPr marL="12700" marR="4091940">
              <a:lnSpc>
                <a:spcPct val="100000"/>
              </a:lnSpc>
            </a:pP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A</a:t>
            </a:r>
            <a:r>
              <a:rPr sz="1800" b="1" spc="-25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BEE7EE"/>
                </a:solidFill>
                <a:latin typeface="Corbel"/>
                <a:cs typeface="Corbel"/>
              </a:rPr>
              <a:t>Bagoly-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gyűjtemény,</a:t>
            </a:r>
            <a:r>
              <a:rPr sz="1800" b="1" spc="30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bárhol</a:t>
            </a:r>
            <a:r>
              <a:rPr sz="1800" b="1" spc="-25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is volt</a:t>
            </a:r>
            <a:r>
              <a:rPr sz="1800" b="1" spc="-10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az</a:t>
            </a:r>
            <a:r>
              <a:rPr sz="1800" b="1" spc="-15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elmúlt</a:t>
            </a:r>
            <a:r>
              <a:rPr sz="1800" b="1" spc="-20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közel</a:t>
            </a:r>
            <a:r>
              <a:rPr sz="1800" b="1" spc="-10" dirty="0">
                <a:solidFill>
                  <a:srgbClr val="BEE7EE"/>
                </a:solidFill>
                <a:latin typeface="Corbel"/>
                <a:cs typeface="Corbel"/>
              </a:rPr>
              <a:t> negyedszázadban,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mindenhol</a:t>
            </a:r>
            <a:r>
              <a:rPr sz="1800" b="1" spc="-20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a</a:t>
            </a:r>
            <a:r>
              <a:rPr sz="1800" b="1" spc="-10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tudás,</a:t>
            </a:r>
            <a:r>
              <a:rPr sz="1800" b="1" spc="-15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a</a:t>
            </a:r>
            <a:r>
              <a:rPr sz="1800" b="1" spc="-5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tudomány</a:t>
            </a:r>
            <a:r>
              <a:rPr sz="1800" b="1" spc="-15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és</a:t>
            </a:r>
            <a:r>
              <a:rPr sz="1800" b="1" spc="-20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a</a:t>
            </a:r>
            <a:r>
              <a:rPr sz="1800" b="1" spc="-110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TDK</a:t>
            </a:r>
            <a:r>
              <a:rPr sz="1800" b="1" spc="-25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közösséghez </a:t>
            </a:r>
            <a:r>
              <a:rPr sz="1800" b="1" spc="-10" dirty="0">
                <a:solidFill>
                  <a:srgbClr val="BEE7EE"/>
                </a:solidFill>
                <a:latin typeface="Corbel"/>
                <a:cs typeface="Corbel"/>
              </a:rPr>
              <a:t>tartozás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BEE7EE"/>
                </a:solidFill>
                <a:latin typeface="Corbel"/>
                <a:cs typeface="Corbel"/>
              </a:rPr>
              <a:t>szimbólumává</a:t>
            </a:r>
            <a:r>
              <a:rPr sz="1800" b="1" spc="-20" dirty="0">
                <a:solidFill>
                  <a:srgbClr val="BEE7EE"/>
                </a:solidFill>
                <a:latin typeface="Corbel"/>
                <a:cs typeface="Corbel"/>
              </a:rPr>
              <a:t> </a:t>
            </a:r>
            <a:r>
              <a:rPr sz="1800" b="1" spc="-10" dirty="0">
                <a:solidFill>
                  <a:srgbClr val="BEE7EE"/>
                </a:solidFill>
                <a:latin typeface="Corbel"/>
                <a:cs typeface="Corbel"/>
              </a:rPr>
              <a:t>vált.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Gödöllő,</a:t>
            </a:r>
            <a:r>
              <a:rPr sz="18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2023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áprilisa</a:t>
            </a:r>
            <a:endParaRPr sz="1800">
              <a:latin typeface="Corbel"/>
              <a:cs typeface="Corbel"/>
            </a:endParaRPr>
          </a:p>
          <a:p>
            <a:pPr marL="6067425">
              <a:lnSpc>
                <a:spcPct val="100000"/>
              </a:lnSpc>
              <a:spcBef>
                <a:spcPts val="1465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Állatkerti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Nevelőszülők</a:t>
            </a:r>
            <a:r>
              <a:rPr sz="1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Napján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készült</a:t>
            </a:r>
            <a:r>
              <a:rPr sz="1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képek.</a:t>
            </a:r>
            <a:endParaRPr sz="140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62388" y="2237232"/>
            <a:ext cx="1487424" cy="238353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30383" y="4814315"/>
            <a:ext cx="1519427" cy="153619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0435" y="2823972"/>
            <a:ext cx="1778507" cy="311657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1019" y="1364869"/>
            <a:ext cx="6771132" cy="1265808"/>
            <a:chOff x="541019" y="1364869"/>
            <a:chExt cx="6771132" cy="126580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1019" y="1857730"/>
              <a:ext cx="1872742" cy="7662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3107" y="1394968"/>
              <a:ext cx="1212900" cy="538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0408" y="1883689"/>
              <a:ext cx="953630" cy="7469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1402" y="1364869"/>
              <a:ext cx="294132" cy="4339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0823" y="1857692"/>
              <a:ext cx="5291328" cy="769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2580" y="1385824"/>
              <a:ext cx="4631309" cy="54482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571500" y="2562986"/>
            <a:ext cx="6292215" cy="1704975"/>
            <a:chOff x="571500" y="2562986"/>
            <a:chExt cx="6292215" cy="170497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691" y="2988525"/>
              <a:ext cx="6038850" cy="7008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6010" y="2583941"/>
              <a:ext cx="5434812" cy="47625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9132" y="3011474"/>
              <a:ext cx="833119" cy="6804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22186" y="2562986"/>
              <a:ext cx="228472" cy="3797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1500" y="3564597"/>
              <a:ext cx="5001006" cy="7008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3767" y="3157473"/>
              <a:ext cx="4397019" cy="4787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9096" y="3587546"/>
              <a:ext cx="833120" cy="6804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89220" y="3587445"/>
              <a:ext cx="1673987" cy="6774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72151" y="3139058"/>
              <a:ext cx="1298828" cy="38417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48055" y="5308472"/>
            <a:ext cx="597090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Kapcsolat: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KOÓSNÉ</a:t>
            </a:r>
            <a:r>
              <a:rPr sz="14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TÖRÖK</a:t>
            </a:r>
            <a:r>
              <a:rPr sz="1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Erzsébet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ny.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főigazgató,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főkönyvtáros,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4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korábbi</a:t>
            </a:r>
            <a:r>
              <a:rPr sz="1400" spc="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titkára</a:t>
            </a:r>
            <a:endParaRPr sz="1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E-mail: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  <a:hlinkClick r:id="rId16"/>
              </a:rPr>
              <a:t>koosne.torok.erzsebet@gmail.com</a:t>
            </a:r>
            <a:endParaRPr sz="1400">
              <a:latin typeface="Corbel"/>
              <a:cs typeface="Corbe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48044" y="766572"/>
            <a:ext cx="5741670" cy="5883910"/>
            <a:chOff x="6448044" y="766572"/>
            <a:chExt cx="5741670" cy="5883910"/>
          </a:xfrm>
        </p:grpSpPr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48044" y="766572"/>
              <a:ext cx="5741670" cy="58834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837676" y="5718048"/>
              <a:ext cx="637031" cy="6568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18904" y="5718048"/>
              <a:ext cx="1327403" cy="664463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48055" y="4303014"/>
            <a:ext cx="649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Agrártudományi</a:t>
            </a:r>
            <a:r>
              <a:rPr sz="1800" spc="-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Szekció,</a:t>
            </a:r>
            <a:r>
              <a:rPr sz="18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MATE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Kaposvári</a:t>
            </a:r>
            <a:r>
              <a:rPr sz="18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Campus,</a:t>
            </a:r>
            <a:r>
              <a:rPr sz="18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2023.</a:t>
            </a: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április</a:t>
            </a:r>
            <a:r>
              <a:rPr sz="1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r>
              <a:rPr sz="1800" spc="-2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6.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50391" y="3826764"/>
            <a:ext cx="10701655" cy="2557780"/>
            <a:chOff x="850391" y="3826764"/>
            <a:chExt cx="10701655" cy="2557780"/>
          </a:xfrm>
        </p:grpSpPr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0391" y="3826764"/>
              <a:ext cx="1933956" cy="42367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888980" y="5719572"/>
              <a:ext cx="662940" cy="6644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767" y="674751"/>
            <a:ext cx="6283960" cy="1283335"/>
            <a:chOff x="48767" y="674751"/>
            <a:chExt cx="6283960" cy="1283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67" y="1184097"/>
              <a:ext cx="6283452" cy="7736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883" y="674751"/>
              <a:ext cx="5627344" cy="58432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67257" y="1498219"/>
            <a:ext cx="10801985" cy="417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12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bagolyról</a:t>
            </a:r>
            <a:r>
              <a:rPr sz="1800" spc="14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mindig</a:t>
            </a:r>
            <a:r>
              <a:rPr sz="1800" spc="14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is</a:t>
            </a:r>
            <a:r>
              <a:rPr sz="1800" spc="14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különbözőképpen,</a:t>
            </a:r>
            <a:r>
              <a:rPr sz="1800" spc="15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egymástól</a:t>
            </a:r>
            <a:r>
              <a:rPr sz="1800" spc="15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nagyon</a:t>
            </a:r>
            <a:r>
              <a:rPr sz="1800" spc="14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eltérően</a:t>
            </a:r>
            <a:r>
              <a:rPr sz="1800" spc="14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gondolkodtak</a:t>
            </a:r>
            <a:r>
              <a:rPr sz="1800" spc="16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az</a:t>
            </a:r>
            <a:r>
              <a:rPr sz="1800" spc="14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egyes</a:t>
            </a:r>
            <a:r>
              <a:rPr sz="1800" spc="15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népek,</a:t>
            </a:r>
            <a:r>
              <a:rPr sz="1800" spc="15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14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1F1F1"/>
                </a:solidFill>
                <a:latin typeface="Corbel"/>
                <a:cs typeface="Corbel"/>
              </a:rPr>
              <a:t>különböző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kultúrák.</a:t>
            </a:r>
            <a:r>
              <a:rPr sz="1800" spc="5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Vannak,</a:t>
            </a:r>
            <a:r>
              <a:rPr sz="1800" spc="5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akik</a:t>
            </a:r>
            <a:r>
              <a:rPr sz="1800" spc="4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szerint</a:t>
            </a:r>
            <a:r>
              <a:rPr sz="1800" spc="5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halálmadár,</a:t>
            </a:r>
            <a:r>
              <a:rPr sz="1800" spc="5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mások</a:t>
            </a:r>
            <a:r>
              <a:rPr sz="1800" spc="4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épp</a:t>
            </a:r>
            <a:r>
              <a:rPr sz="1800" spc="5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az</a:t>
            </a:r>
            <a:r>
              <a:rPr sz="1800" spc="5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ellenkezőjét</a:t>
            </a:r>
            <a:r>
              <a:rPr sz="1800" spc="5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hiszik.</a:t>
            </a:r>
            <a:r>
              <a:rPr sz="1800" spc="5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Nevezték</a:t>
            </a:r>
            <a:r>
              <a:rPr sz="1800" spc="4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boszorkánymadárnak</a:t>
            </a:r>
            <a:r>
              <a:rPr sz="1800" spc="7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is,</a:t>
            </a:r>
            <a:r>
              <a:rPr sz="1800" spc="5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1F1F1"/>
                </a:solidFill>
                <a:latin typeface="Corbel"/>
                <a:cs typeface="Corbel"/>
              </a:rPr>
              <a:t>és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varázserőt</a:t>
            </a:r>
            <a:r>
              <a:rPr sz="1800" spc="7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tulajdonítottak</a:t>
            </a:r>
            <a:r>
              <a:rPr sz="1800" spc="9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neki.</a:t>
            </a:r>
            <a:r>
              <a:rPr sz="1800" spc="7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Jelképezi</a:t>
            </a:r>
            <a:r>
              <a:rPr sz="1800" spc="8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6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Holdat,</a:t>
            </a:r>
            <a:r>
              <a:rPr sz="1800" spc="9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az</a:t>
            </a:r>
            <a:r>
              <a:rPr sz="1800" spc="7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éjszakát,</a:t>
            </a:r>
            <a:r>
              <a:rPr sz="1800" spc="8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az</a:t>
            </a:r>
            <a:r>
              <a:rPr sz="1800" spc="9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álmokat</a:t>
            </a:r>
            <a:r>
              <a:rPr sz="1800" spc="7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és</a:t>
            </a:r>
            <a:r>
              <a:rPr sz="1800" spc="9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8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női</a:t>
            </a:r>
            <a:r>
              <a:rPr sz="1800" spc="7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lelket.</a:t>
            </a:r>
            <a:r>
              <a:rPr sz="1800" spc="7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Sok</a:t>
            </a:r>
            <a:r>
              <a:rPr sz="1800" spc="6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helyen</a:t>
            </a:r>
            <a:r>
              <a:rPr sz="1800" spc="8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1F1F1"/>
                </a:solidFill>
                <a:latin typeface="Corbel"/>
                <a:cs typeface="Corbel"/>
              </a:rPr>
              <a:t>totemállat,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amely</a:t>
            </a:r>
            <a:r>
              <a:rPr sz="1800" spc="-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védelmet</a:t>
            </a:r>
            <a:r>
              <a:rPr sz="1800" spc="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nyújt</a:t>
            </a:r>
            <a:r>
              <a:rPr sz="1800" spc="1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 gonosszal</a:t>
            </a:r>
            <a:r>
              <a:rPr sz="1800" spc="-10" dirty="0">
                <a:solidFill>
                  <a:srgbClr val="F1F1F1"/>
                </a:solidFill>
                <a:latin typeface="Corbel"/>
                <a:cs typeface="Corbel"/>
              </a:rPr>
              <a:t> szemben.</a:t>
            </a:r>
            <a:endParaRPr sz="1800">
              <a:latin typeface="Corbel"/>
              <a:cs typeface="Corbel"/>
            </a:endParaRPr>
          </a:p>
          <a:p>
            <a:pPr marL="12700" marR="5080" algn="just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Az</a:t>
            </a:r>
            <a:r>
              <a:rPr sz="1800" spc="36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ókori</a:t>
            </a:r>
            <a:r>
              <a:rPr sz="1800" spc="36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görögöknél</a:t>
            </a:r>
            <a:r>
              <a:rPr sz="1800" spc="36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36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bölcsesség,</a:t>
            </a:r>
            <a:r>
              <a:rPr sz="1800" spc="35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35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tudományok</a:t>
            </a:r>
            <a:r>
              <a:rPr sz="1800" spc="36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és</a:t>
            </a:r>
            <a:r>
              <a:rPr sz="1800" spc="36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36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mesterségek</a:t>
            </a:r>
            <a:r>
              <a:rPr sz="1800" spc="36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istennője</a:t>
            </a:r>
            <a:r>
              <a:rPr sz="1800" spc="36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bagollyal</a:t>
            </a:r>
            <a:r>
              <a:rPr sz="1800" spc="36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együtt</a:t>
            </a:r>
            <a:r>
              <a:rPr sz="1800" spc="36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jelenik</a:t>
            </a:r>
            <a:r>
              <a:rPr sz="1800" spc="36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meg</a:t>
            </a:r>
            <a:r>
              <a:rPr sz="1800" spc="37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spc="-50" dirty="0">
                <a:solidFill>
                  <a:srgbClr val="F1F1F1"/>
                </a:solidFill>
                <a:latin typeface="Corbel"/>
                <a:cs typeface="Corbel"/>
              </a:rPr>
              <a:t>a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képzőművészetben.</a:t>
            </a:r>
            <a:r>
              <a:rPr sz="1800" spc="25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24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bagoly</a:t>
            </a:r>
            <a:r>
              <a:rPr sz="1800" spc="25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Pallasz</a:t>
            </a:r>
            <a:r>
              <a:rPr sz="1800" spc="26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Athéné,</a:t>
            </a:r>
            <a:r>
              <a:rPr sz="1800" spc="25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254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„bagolyszemű</a:t>
            </a:r>
            <a:r>
              <a:rPr sz="1800" spc="254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Pallasz”</a:t>
            </a:r>
            <a:r>
              <a:rPr sz="1800" spc="25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jellegzetes</a:t>
            </a:r>
            <a:r>
              <a:rPr sz="1800" spc="254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attribútuma</a:t>
            </a:r>
            <a:r>
              <a:rPr sz="1800" spc="26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volt.</a:t>
            </a:r>
            <a:r>
              <a:rPr sz="1800" spc="254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Az</a:t>
            </a:r>
            <a:r>
              <a:rPr sz="1800" spc="254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1F1F1"/>
                </a:solidFill>
                <a:latin typeface="Corbel"/>
                <a:cs typeface="Corbel"/>
              </a:rPr>
              <a:t>istennő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jobb</a:t>
            </a:r>
            <a:r>
              <a:rPr sz="1800" spc="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vállán</a:t>
            </a:r>
            <a:r>
              <a:rPr sz="1800" spc="2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ülve</a:t>
            </a:r>
            <a:r>
              <a:rPr sz="1800" spc="3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belelátott</a:t>
            </a:r>
            <a:r>
              <a:rPr sz="1800" spc="2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1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dolgokba,</a:t>
            </a:r>
            <a:r>
              <a:rPr sz="1800" spc="3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ismerte</a:t>
            </a:r>
            <a:r>
              <a:rPr sz="1800" spc="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2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jövőt.</a:t>
            </a:r>
            <a:r>
              <a:rPr sz="1800" spc="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tudás,</a:t>
            </a:r>
            <a:r>
              <a:rPr sz="1800" spc="2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gyógyítás, a</a:t>
            </a:r>
            <a:r>
              <a:rPr sz="1800" spc="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jövendőmondás</a:t>
            </a:r>
            <a:r>
              <a:rPr sz="1800" spc="2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madara</a:t>
            </a:r>
            <a:r>
              <a:rPr sz="1800" spc="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is</a:t>
            </a:r>
            <a:r>
              <a:rPr sz="1800" spc="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tehát.</a:t>
            </a:r>
            <a:r>
              <a:rPr sz="1800" spc="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spc="-25" dirty="0">
                <a:solidFill>
                  <a:srgbClr val="F1F1F1"/>
                </a:solidFill>
                <a:latin typeface="Corbel"/>
                <a:cs typeface="Corbel"/>
              </a:rPr>
              <a:t>Az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ókori</a:t>
            </a:r>
            <a:r>
              <a:rPr sz="1800" spc="-3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görög</a:t>
            </a:r>
            <a:r>
              <a:rPr sz="1800" spc="-2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mitológia</a:t>
            </a:r>
            <a:r>
              <a:rPr sz="1800" spc="-3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szerint</a:t>
            </a:r>
            <a:r>
              <a:rPr sz="1800" spc="-3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bagoly</a:t>
            </a:r>
            <a:r>
              <a:rPr sz="1800" spc="-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nem</a:t>
            </a:r>
            <a:r>
              <a:rPr sz="1800" spc="-2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lát</a:t>
            </a:r>
            <a:r>
              <a:rPr sz="1800" spc="-10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semmiféle</a:t>
            </a:r>
            <a:r>
              <a:rPr sz="1800" spc="-3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korlátozást,</a:t>
            </a:r>
            <a:r>
              <a:rPr sz="1800" spc="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1F1F1"/>
                </a:solidFill>
                <a:latin typeface="Corbel"/>
                <a:cs typeface="Corbel"/>
              </a:rPr>
              <a:t>csak</a:t>
            </a:r>
            <a:r>
              <a:rPr sz="1800" spc="-15" dirty="0">
                <a:solidFill>
                  <a:srgbClr val="F1F1F1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1F1F1"/>
                </a:solidFill>
                <a:latin typeface="Corbel"/>
                <a:cs typeface="Corbel"/>
              </a:rPr>
              <a:t>lehetőséget.</a:t>
            </a:r>
            <a:endParaRPr sz="1800">
              <a:latin typeface="Corbel"/>
              <a:cs typeface="Corbel"/>
            </a:endParaRPr>
          </a:p>
          <a:p>
            <a:pPr marL="12700" marR="5715" algn="just">
              <a:lnSpc>
                <a:spcPct val="100000"/>
              </a:lnSpc>
              <a:spcBef>
                <a:spcPts val="1205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13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800" spc="13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szimbolikus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jelentése</a:t>
            </a:r>
            <a:r>
              <a:rPr sz="1800" spc="13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13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történelem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során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követte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emberek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gondolkodásmódját,</a:t>
            </a:r>
            <a:r>
              <a:rPr sz="1800" spc="14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ezért</a:t>
            </a:r>
            <a:r>
              <a:rPr sz="1800" spc="13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szinte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lehetetlen</a:t>
            </a:r>
            <a:r>
              <a:rPr sz="18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lenne</a:t>
            </a:r>
            <a:r>
              <a:rPr sz="1800" spc="2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felsorolni,</a:t>
            </a:r>
            <a:r>
              <a:rPr sz="1800" spc="2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mit</a:t>
            </a:r>
            <a:r>
              <a:rPr sz="1800" spc="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8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jelentett,</a:t>
            </a:r>
            <a:r>
              <a:rPr sz="18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jelent</a:t>
            </a:r>
            <a:r>
              <a:rPr sz="18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1800" spc="2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8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800" spc="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egyes</a:t>
            </a:r>
            <a:r>
              <a:rPr sz="1800" spc="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kultúrákban.</a:t>
            </a:r>
            <a:r>
              <a:rPr sz="18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Napjainkban</a:t>
            </a:r>
            <a:r>
              <a:rPr sz="1800" spc="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inkább</a:t>
            </a:r>
            <a:r>
              <a:rPr sz="1800" spc="2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tudással,</a:t>
            </a:r>
            <a:r>
              <a:rPr sz="1800" spc="9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9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bölcsességgel</a:t>
            </a:r>
            <a:r>
              <a:rPr sz="1800" spc="9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kapcsolatos</a:t>
            </a:r>
            <a:r>
              <a:rPr sz="1800" spc="9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értelmezése</a:t>
            </a:r>
            <a:r>
              <a:rPr sz="1800" spc="9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9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köztudott.</a:t>
            </a:r>
            <a:r>
              <a:rPr sz="1800" spc="9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9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éjszaka</a:t>
            </a:r>
            <a:r>
              <a:rPr sz="1800" spc="9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virrasztó</a:t>
            </a:r>
            <a:r>
              <a:rPr sz="1800" spc="9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nagy</a:t>
            </a:r>
            <a:r>
              <a:rPr sz="1800" spc="9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szemű</a:t>
            </a:r>
            <a:r>
              <a:rPr sz="1800" spc="9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800" spc="8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tudomány</a:t>
            </a:r>
            <a:r>
              <a:rPr sz="1800" spc="3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szimbóluma</a:t>
            </a:r>
            <a:r>
              <a:rPr sz="1800" spc="3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3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legtöbb</a:t>
            </a:r>
            <a:r>
              <a:rPr sz="1800" spc="3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európai</a:t>
            </a:r>
            <a:r>
              <a:rPr sz="18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kultúrában.</a:t>
            </a:r>
            <a:r>
              <a:rPr sz="18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Nem</a:t>
            </a:r>
            <a:r>
              <a:rPr sz="1800" spc="3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egyszer</a:t>
            </a:r>
            <a:r>
              <a:rPr sz="18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3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éjszakát</a:t>
            </a:r>
            <a:r>
              <a:rPr sz="1800" spc="3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800" spc="3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átvirrasztva</a:t>
            </a:r>
            <a:r>
              <a:rPr sz="1800" spc="3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tanuló</a:t>
            </a:r>
            <a:r>
              <a:rPr sz="1800" spc="3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diákok,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hallgatók,</a:t>
            </a:r>
            <a:r>
              <a:rPr sz="1800" spc="17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kutatók</a:t>
            </a:r>
            <a:r>
              <a:rPr sz="1800" spc="17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tudósok,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valamint</a:t>
            </a:r>
            <a:r>
              <a:rPr sz="1800" spc="18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17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sokat</a:t>
            </a:r>
            <a:r>
              <a:rPr sz="1800" spc="17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olvasó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emberek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szimbolikus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madara.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17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tisztán</a:t>
            </a:r>
            <a:r>
              <a:rPr sz="1800" spc="17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látó,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megvilágosodott,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okos,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tudós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ember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jelképe.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151" y="4137659"/>
            <a:ext cx="284988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151" y="2868167"/>
            <a:ext cx="284988" cy="3596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244" y="1598675"/>
            <a:ext cx="283464" cy="3596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938259" y="5687567"/>
            <a:ext cx="630935" cy="6507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43871" y="5687567"/>
            <a:ext cx="1301496" cy="65074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91088" y="5687567"/>
            <a:ext cx="652272" cy="6507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880" y="1031747"/>
            <a:ext cx="283464" cy="3596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5941" y="895349"/>
            <a:ext cx="10575290" cy="908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00"/>
              </a:spcBef>
            </a:pP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18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baglyok</a:t>
            </a:r>
            <a:r>
              <a:rPr sz="1800" b="0" spc="19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kultúrtörténeti</a:t>
            </a:r>
            <a:r>
              <a:rPr sz="1800" b="0" spc="20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vonatkozásait</a:t>
            </a:r>
            <a:r>
              <a:rPr sz="1800" b="0" spc="20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tanulmányozva,</a:t>
            </a:r>
            <a:r>
              <a:rPr sz="1800" b="0" spc="204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18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legrégebbi</a:t>
            </a:r>
            <a:r>
              <a:rPr sz="1800" b="0" spc="19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pénzeken</a:t>
            </a:r>
            <a:r>
              <a:rPr sz="1800" b="0" spc="20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is</a:t>
            </a:r>
            <a:r>
              <a:rPr sz="1800" b="0" spc="18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megtaláljuk</a:t>
            </a:r>
            <a:r>
              <a:rPr sz="1800" b="0" spc="200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ábrázolásukat. </a:t>
            </a:r>
            <a:r>
              <a:rPr sz="1800" b="0" dirty="0">
                <a:latin typeface="Corbel"/>
                <a:cs typeface="Corbel"/>
              </a:rPr>
              <a:t>Az athéni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tetradrachma</a:t>
            </a:r>
            <a:r>
              <a:rPr sz="1800" b="0" spc="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fej</a:t>
            </a:r>
            <a:r>
              <a:rPr sz="1800" b="0" spc="1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oldalán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maga</a:t>
            </a:r>
            <a:r>
              <a:rPr sz="1800" b="0" spc="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Pallasz</a:t>
            </a:r>
            <a:r>
              <a:rPr sz="1800" b="0" spc="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Athéné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istennő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arcképe,</a:t>
            </a:r>
            <a:r>
              <a:rPr sz="1800" b="0" spc="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míg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az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írás</a:t>
            </a:r>
            <a:r>
              <a:rPr sz="1800" b="0" spc="1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oldalon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szent</a:t>
            </a:r>
            <a:r>
              <a:rPr sz="1800" b="0" spc="15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szimbóluma,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-3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bagoly,</a:t>
            </a:r>
            <a:r>
              <a:rPr sz="1800" b="0" spc="-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egy</a:t>
            </a:r>
            <a:r>
              <a:rPr sz="1800" b="0" spc="-3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olajág,</a:t>
            </a:r>
            <a:r>
              <a:rPr sz="1800" b="0" spc="-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valamint egy</a:t>
            </a:r>
            <a:r>
              <a:rPr sz="1800" b="0" spc="-3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félhold</a:t>
            </a:r>
            <a:r>
              <a:rPr sz="1800" b="0" spc="-35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szerepelt.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9660" y="2292095"/>
            <a:ext cx="4552188" cy="24993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05941" y="5101844"/>
            <a:ext cx="60921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Athéni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ezüst</a:t>
            </a:r>
            <a:r>
              <a:rPr sz="14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Tetradrachma</a:t>
            </a:r>
            <a:r>
              <a:rPr sz="1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két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oldala,</a:t>
            </a:r>
            <a:r>
              <a:rPr sz="1400" spc="2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valamint</a:t>
            </a:r>
            <a:r>
              <a:rPr sz="1400" spc="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Gázában</a:t>
            </a:r>
            <a:r>
              <a:rPr sz="1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öntött</a:t>
            </a:r>
            <a:r>
              <a:rPr sz="1400" spc="25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későbbi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másolata</a:t>
            </a:r>
            <a:endParaRPr sz="1400">
              <a:latin typeface="Corbel"/>
              <a:cs typeface="Corbe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0152" y="2324100"/>
            <a:ext cx="4994148" cy="24978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95004" y="5654040"/>
            <a:ext cx="630935" cy="65227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11283" y="5641847"/>
            <a:ext cx="1315212" cy="6568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99647" y="5654040"/>
            <a:ext cx="644651" cy="6446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208" y="2993135"/>
            <a:ext cx="2388107" cy="33375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112" y="2215895"/>
            <a:ext cx="283464" cy="3596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9393" y="4814442"/>
            <a:ext cx="2865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Michelangelo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orbel"/>
                <a:cs typeface="Corbel"/>
              </a:rPr>
              <a:t>Éjszaka</a:t>
            </a:r>
            <a:r>
              <a:rPr sz="1600" i="1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című</a:t>
            </a:r>
            <a:r>
              <a:rPr sz="1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szobra</a:t>
            </a:r>
            <a:endParaRPr sz="16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35211" y="5678423"/>
            <a:ext cx="630935" cy="6522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21011" y="5692140"/>
            <a:ext cx="1251203" cy="6248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25952" y="3364991"/>
            <a:ext cx="3448811" cy="29519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99871" y="786206"/>
            <a:ext cx="10603230" cy="6134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800" b="0" dirty="0">
                <a:latin typeface="Corbel"/>
                <a:cs typeface="Corbel"/>
              </a:rPr>
              <a:t>Számos</a:t>
            </a:r>
            <a:r>
              <a:rPr sz="1800" b="0" spc="254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irodalmi</a:t>
            </a:r>
            <a:r>
              <a:rPr sz="1800" b="0" spc="27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és</a:t>
            </a:r>
            <a:r>
              <a:rPr sz="1800" b="0" spc="27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művészeti</a:t>
            </a:r>
            <a:r>
              <a:rPr sz="1800" b="0" spc="26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vonatkozása</a:t>
            </a:r>
            <a:r>
              <a:rPr sz="1800" b="0" spc="27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is</a:t>
            </a:r>
            <a:r>
              <a:rPr sz="1800" b="0" spc="27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van</a:t>
            </a:r>
            <a:r>
              <a:rPr sz="1800" b="0" spc="27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27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bagolynak.</a:t>
            </a:r>
            <a:r>
              <a:rPr sz="1800" b="0" spc="27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Talán</a:t>
            </a:r>
            <a:r>
              <a:rPr sz="1800" b="0" spc="26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mindenki</a:t>
            </a:r>
            <a:r>
              <a:rPr sz="1800" b="0" spc="27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számára</a:t>
            </a:r>
            <a:r>
              <a:rPr sz="1800" b="0" spc="26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ismert</a:t>
            </a:r>
            <a:r>
              <a:rPr sz="1800" b="0" spc="26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Arany</a:t>
            </a:r>
            <a:r>
              <a:rPr sz="1800" b="0" spc="280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János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800" b="0" i="1" dirty="0">
                <a:latin typeface="Corbel"/>
                <a:cs typeface="Corbel"/>
              </a:rPr>
              <a:t>Családi</a:t>
            </a:r>
            <a:r>
              <a:rPr sz="1800" b="0" i="1" spc="-15" dirty="0">
                <a:latin typeface="Corbel"/>
                <a:cs typeface="Corbel"/>
              </a:rPr>
              <a:t> </a:t>
            </a:r>
            <a:r>
              <a:rPr sz="1800" b="0" i="1" dirty="0">
                <a:latin typeface="Corbel"/>
                <a:cs typeface="Corbel"/>
              </a:rPr>
              <a:t>kör</a:t>
            </a:r>
            <a:r>
              <a:rPr sz="1800" b="0" i="1" spc="-3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című</a:t>
            </a:r>
            <a:r>
              <a:rPr sz="1800" b="0" spc="-3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költeménye,</a:t>
            </a:r>
            <a:r>
              <a:rPr sz="1800" b="0" spc="-1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melynek</a:t>
            </a:r>
            <a:r>
              <a:rPr sz="1800" b="0" spc="-4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első</a:t>
            </a:r>
            <a:r>
              <a:rPr sz="1800" b="0" spc="-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versszakában a</a:t>
            </a:r>
            <a:r>
              <a:rPr sz="1800" b="0" spc="-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rossz</a:t>
            </a:r>
            <a:r>
              <a:rPr sz="1800" b="0" spc="-3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érzetek</a:t>
            </a:r>
            <a:r>
              <a:rPr sz="1800" b="0" spc="-2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előidézőjeként</a:t>
            </a:r>
            <a:r>
              <a:rPr sz="1800" b="0" spc="-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jelenik</a:t>
            </a:r>
            <a:r>
              <a:rPr sz="1800" b="0" spc="-1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meg</a:t>
            </a:r>
            <a:r>
              <a:rPr sz="1800" b="0" spc="-3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ez</a:t>
            </a:r>
            <a:r>
              <a:rPr sz="1800" b="0" spc="-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-15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madár.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7620" y="1570990"/>
            <a:ext cx="10603230" cy="1362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„Csapong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denevér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ereszt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sodorván,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Rikoltoz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csonka,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régi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tornyán.”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Corbel"/>
              <a:cs typeface="Corbel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Ismertek</a:t>
            </a:r>
            <a:r>
              <a:rPr sz="1800" spc="16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lehetnek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továbbá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18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képzőművészetben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egyes</a:t>
            </a:r>
            <a:r>
              <a:rPr sz="1800" spc="18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napszakok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megjelenítésére</a:t>
            </a:r>
            <a:r>
              <a:rPr sz="1800" spc="17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szolgáló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bagoly-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ábrázolások.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2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Medici-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kápolna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orbel"/>
                <a:cs typeface="Corbel"/>
              </a:rPr>
              <a:t>Éjszaka</a:t>
            </a:r>
            <a:r>
              <a:rPr sz="1800" i="1" spc="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című</a:t>
            </a:r>
            <a:r>
              <a:rPr sz="1800" spc="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szobrán</a:t>
            </a:r>
            <a:r>
              <a:rPr sz="1800" spc="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(Michelangelo</a:t>
            </a:r>
            <a:r>
              <a:rPr sz="1800" spc="1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1475–1564)</a:t>
            </a:r>
            <a:r>
              <a:rPr sz="1800" spc="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például</a:t>
            </a:r>
            <a:r>
              <a:rPr sz="1800" spc="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ez</a:t>
            </a:r>
            <a:r>
              <a:rPr sz="1800" spc="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1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madár</a:t>
            </a:r>
            <a:r>
              <a:rPr sz="1800" spc="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19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éjszaka attribútuma.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48" y="899160"/>
            <a:ext cx="284988" cy="35966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27080" y="5686044"/>
            <a:ext cx="630935" cy="630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40000">
              <a:alpha val="9803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27" y="957072"/>
            <a:ext cx="310896" cy="3596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0973" y="821004"/>
            <a:ext cx="10702925" cy="908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300"/>
              </a:lnSpc>
              <a:spcBef>
                <a:spcPts val="95"/>
              </a:spcBef>
            </a:pPr>
            <a:r>
              <a:rPr sz="1800" b="0" dirty="0">
                <a:latin typeface="Corbel"/>
                <a:cs typeface="Corbel"/>
              </a:rPr>
              <a:t>Igen gyakran</a:t>
            </a:r>
            <a:r>
              <a:rPr sz="1800" b="0" spc="3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1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könyvtárak,</a:t>
            </a:r>
            <a:r>
              <a:rPr sz="1800" b="0" spc="3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antikváriumok</a:t>
            </a:r>
            <a:r>
              <a:rPr sz="1800" b="0" spc="2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cégérén</a:t>
            </a:r>
            <a:r>
              <a:rPr sz="1800" b="0" spc="2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is</a:t>
            </a:r>
            <a:r>
              <a:rPr sz="1800" b="0" spc="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ott</a:t>
            </a:r>
            <a:r>
              <a:rPr sz="1800" b="0" spc="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látjuk</a:t>
            </a:r>
            <a:r>
              <a:rPr sz="1800" b="0" spc="2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2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baglyot.</a:t>
            </a:r>
            <a:r>
              <a:rPr sz="1800" b="0" spc="2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Nekem</a:t>
            </a:r>
            <a:r>
              <a:rPr sz="1800" b="0" spc="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az</a:t>
            </a:r>
            <a:r>
              <a:rPr sz="1800" b="0" spc="2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egyik</a:t>
            </a:r>
            <a:r>
              <a:rPr sz="1800" b="0" spc="2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legkedvesebb</a:t>
            </a:r>
            <a:r>
              <a:rPr sz="1800" b="0" spc="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25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Teleki– </a:t>
            </a:r>
            <a:r>
              <a:rPr sz="1800" b="0" dirty="0">
                <a:latin typeface="Corbel"/>
                <a:cs typeface="Corbel"/>
              </a:rPr>
              <a:t>Bolyai</a:t>
            </a:r>
            <a:r>
              <a:rPr sz="1800" b="0" spc="-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Könyvtár</a:t>
            </a:r>
            <a:r>
              <a:rPr sz="1800" b="0" spc="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– közismert nevén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Teleki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Téka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–</a:t>
            </a:r>
            <a:r>
              <a:rPr sz="1800" b="0" spc="1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homlokzatán</a:t>
            </a:r>
            <a:r>
              <a:rPr sz="1800" b="0" spc="1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látható</a:t>
            </a:r>
            <a:r>
              <a:rPr sz="1800" b="0" spc="20" dirty="0">
                <a:latin typeface="Corbel"/>
                <a:cs typeface="Corbel"/>
              </a:rPr>
              <a:t> </a:t>
            </a:r>
            <a:r>
              <a:rPr sz="1800" b="0" spc="-25" dirty="0">
                <a:latin typeface="Corbel"/>
                <a:cs typeface="Corbel"/>
              </a:rPr>
              <a:t>Téka-</a:t>
            </a:r>
            <a:r>
              <a:rPr sz="1800" b="0" dirty="0">
                <a:latin typeface="Corbel"/>
                <a:cs typeface="Corbel"/>
              </a:rPr>
              <a:t>Bagoly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(Marosvásárhely).</a:t>
            </a:r>
            <a:r>
              <a:rPr sz="1800" b="0" spc="10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Hazánkban </a:t>
            </a:r>
            <a:r>
              <a:rPr sz="1800" b="0" dirty="0">
                <a:latin typeface="Corbel"/>
                <a:cs typeface="Corbel"/>
              </a:rPr>
              <a:t>is</a:t>
            </a:r>
            <a:r>
              <a:rPr sz="1800" b="0" spc="-3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számos</a:t>
            </a:r>
            <a:r>
              <a:rPr sz="1800" b="0" spc="-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szép,</a:t>
            </a:r>
            <a:r>
              <a:rPr sz="1800" b="0" spc="-3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ezt</a:t>
            </a:r>
            <a:r>
              <a:rPr sz="1800" b="0" spc="-1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-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madarat</a:t>
            </a:r>
            <a:r>
              <a:rPr sz="1800" b="0" spc="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formázó</a:t>
            </a:r>
            <a:r>
              <a:rPr sz="1800" b="0" spc="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ábrázolást, cégért,</a:t>
            </a:r>
            <a:r>
              <a:rPr sz="1800" b="0" spc="-1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köztéri</a:t>
            </a:r>
            <a:r>
              <a:rPr sz="1800" b="0" spc="-2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szobrot,</a:t>
            </a:r>
            <a:r>
              <a:rPr sz="1800" b="0" spc="-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domborművet lehet</a:t>
            </a:r>
            <a:r>
              <a:rPr sz="1800" b="0" spc="-15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látni.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0391" y="2113788"/>
            <a:ext cx="2948939" cy="34259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38015" y="2133600"/>
            <a:ext cx="3389376" cy="342747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60577" y="5736132"/>
            <a:ext cx="20713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FFFF"/>
                </a:solidFill>
                <a:latin typeface="Corbel"/>
                <a:cs typeface="Corbel"/>
              </a:rPr>
              <a:t>Teleki</a:t>
            </a:r>
            <a:r>
              <a:rPr sz="14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Téka,</a:t>
            </a:r>
            <a:r>
              <a:rPr sz="1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Marosvásárhely</a:t>
            </a:r>
            <a:endParaRPr sz="1400">
              <a:latin typeface="Corbel"/>
              <a:cs typeface="Corbe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47788" y="2127504"/>
            <a:ext cx="2282952" cy="34091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84664" y="2144267"/>
            <a:ext cx="1598676" cy="15986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84664" y="3910584"/>
            <a:ext cx="1620012" cy="15971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965181" y="5793130"/>
            <a:ext cx="15443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Neonbagoly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cégérek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84795" y="5757130"/>
            <a:ext cx="2232025" cy="4775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Cégér,</a:t>
            </a:r>
            <a:r>
              <a:rPr sz="1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Debrecen</a:t>
            </a:r>
            <a:endParaRPr sz="1400">
              <a:latin typeface="Corbel"/>
              <a:cs typeface="Corbel"/>
            </a:endParaRPr>
          </a:p>
          <a:p>
            <a:pPr marL="47625">
              <a:lnSpc>
                <a:spcPct val="100000"/>
              </a:lnSpc>
              <a:spcBef>
                <a:spcPts val="200"/>
              </a:spcBef>
            </a:pP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Szilágyi</a:t>
            </a:r>
            <a:r>
              <a:rPr sz="1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Imre,</a:t>
            </a:r>
            <a:r>
              <a:rPr sz="12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Prím</a:t>
            </a:r>
            <a:r>
              <a:rPr sz="12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Zoltán</a:t>
            </a:r>
            <a:r>
              <a:rPr sz="12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alkotása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7916" y="5776061"/>
            <a:ext cx="3013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Arany</a:t>
            </a:r>
            <a:r>
              <a:rPr sz="1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János</a:t>
            </a:r>
            <a:r>
              <a:rPr sz="14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Városi</a:t>
            </a:r>
            <a:r>
              <a:rPr sz="1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Könyvtár, Kisújszállás</a:t>
            </a:r>
            <a:endParaRPr sz="1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" y="626618"/>
            <a:ext cx="10581640" cy="1282700"/>
            <a:chOff x="82296" y="626618"/>
            <a:chExt cx="10581640" cy="1282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96" y="1135329"/>
              <a:ext cx="10581132" cy="77360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449" y="626618"/>
              <a:ext cx="9924605" cy="5842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5571" y="1276959"/>
            <a:ext cx="10768330" cy="1135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5"/>
              </a:spcBef>
            </a:pPr>
            <a:r>
              <a:rPr sz="1700" b="0" dirty="0">
                <a:latin typeface="Corbel"/>
                <a:cs typeface="Corbel"/>
              </a:rPr>
              <a:t>Az</a:t>
            </a:r>
            <a:r>
              <a:rPr sz="1700" b="0" spc="41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Országos</a:t>
            </a:r>
            <a:r>
              <a:rPr sz="1700" b="0" spc="44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Tudományos</a:t>
            </a:r>
            <a:r>
              <a:rPr sz="1700" b="0" spc="42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Diákköri</a:t>
            </a:r>
            <a:r>
              <a:rPr sz="1700" b="0" spc="44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Tanács</a:t>
            </a:r>
            <a:r>
              <a:rPr sz="1700" b="0" spc="434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(OTDT)</a:t>
            </a:r>
            <a:r>
              <a:rPr sz="1700" b="0" spc="450" dirty="0">
                <a:latin typeface="Corbel"/>
                <a:cs typeface="Corbel"/>
              </a:rPr>
              <a:t> </a:t>
            </a:r>
            <a:r>
              <a:rPr sz="1700" b="0" spc="-10" dirty="0">
                <a:latin typeface="Corbel"/>
                <a:cs typeface="Corbel"/>
              </a:rPr>
              <a:t>1973-</a:t>
            </a:r>
            <a:r>
              <a:rPr sz="1700" b="0" dirty="0">
                <a:latin typeface="Corbel"/>
                <a:cs typeface="Corbel"/>
              </a:rPr>
              <a:t>ban</a:t>
            </a:r>
            <a:r>
              <a:rPr sz="1700" b="0" spc="45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alakult</a:t>
            </a:r>
            <a:r>
              <a:rPr sz="1700" b="0" spc="45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meg.</a:t>
            </a:r>
            <a:r>
              <a:rPr sz="1700" b="0" spc="44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Ebből</a:t>
            </a:r>
            <a:r>
              <a:rPr sz="1700" b="0" spc="45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az</a:t>
            </a:r>
            <a:r>
              <a:rPr sz="1700" b="0" spc="44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időből,</a:t>
            </a:r>
            <a:r>
              <a:rPr sz="1700" b="0" spc="45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illetve</a:t>
            </a:r>
            <a:r>
              <a:rPr sz="1700" b="0" spc="45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</a:t>
            </a:r>
            <a:r>
              <a:rPr sz="1700" b="0" spc="45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még</a:t>
            </a:r>
            <a:r>
              <a:rPr sz="1700" b="0" spc="440" dirty="0">
                <a:latin typeface="Corbel"/>
                <a:cs typeface="Corbel"/>
              </a:rPr>
              <a:t> </a:t>
            </a:r>
            <a:r>
              <a:rPr sz="1700" b="0" spc="-10" dirty="0">
                <a:latin typeface="Corbel"/>
                <a:cs typeface="Corbel"/>
              </a:rPr>
              <a:t>korábbi </a:t>
            </a:r>
            <a:r>
              <a:rPr sz="1700" b="0" dirty="0">
                <a:latin typeface="Corbel"/>
                <a:cs typeface="Corbel"/>
              </a:rPr>
              <a:t>időszakból</a:t>
            </a:r>
            <a:r>
              <a:rPr sz="1700" b="0" spc="5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nem</a:t>
            </a:r>
            <a:r>
              <a:rPr sz="1700" b="0" spc="5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találunk</a:t>
            </a:r>
            <a:r>
              <a:rPr sz="1700" b="0" spc="4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</a:t>
            </a:r>
            <a:r>
              <a:rPr sz="1700" b="0" spc="5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fellelhető</a:t>
            </a:r>
            <a:r>
              <a:rPr sz="1700" b="0" spc="4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irattári</a:t>
            </a:r>
            <a:r>
              <a:rPr sz="1700" b="0" spc="5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anyagok</a:t>
            </a:r>
            <a:r>
              <a:rPr sz="1700" b="0" spc="4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között</a:t>
            </a:r>
            <a:r>
              <a:rPr sz="1700" b="0" spc="4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olyan</a:t>
            </a:r>
            <a:r>
              <a:rPr sz="1700" b="0" spc="4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dokumentumot,</a:t>
            </a:r>
            <a:r>
              <a:rPr sz="1700" b="0" spc="5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ami</a:t>
            </a:r>
            <a:r>
              <a:rPr sz="1700" b="0" spc="5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arra</a:t>
            </a:r>
            <a:r>
              <a:rPr sz="1700" b="0" spc="5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vonatkozna,</a:t>
            </a:r>
            <a:r>
              <a:rPr sz="1700" b="0" spc="4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hogy</a:t>
            </a:r>
            <a:r>
              <a:rPr sz="1700" b="0" spc="4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</a:t>
            </a:r>
            <a:r>
              <a:rPr sz="1700" b="0" spc="55" dirty="0">
                <a:latin typeface="Corbel"/>
                <a:cs typeface="Corbel"/>
              </a:rPr>
              <a:t> </a:t>
            </a:r>
            <a:r>
              <a:rPr sz="1700" b="0" spc="-10" dirty="0">
                <a:latin typeface="Corbel"/>
                <a:cs typeface="Corbel"/>
              </a:rPr>
              <a:t>baglyot </a:t>
            </a:r>
            <a:r>
              <a:rPr sz="1700" b="0" dirty="0">
                <a:latin typeface="Corbel"/>
                <a:cs typeface="Corbel"/>
              </a:rPr>
              <a:t>választották</a:t>
            </a:r>
            <a:r>
              <a:rPr sz="1700" b="0" spc="15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volna</a:t>
            </a:r>
            <a:r>
              <a:rPr sz="1700" b="0" spc="18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szimbólumként</a:t>
            </a:r>
            <a:r>
              <a:rPr sz="1700" b="0" spc="16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</a:t>
            </a:r>
            <a:r>
              <a:rPr sz="1700" b="0" spc="17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tudományos</a:t>
            </a:r>
            <a:r>
              <a:rPr sz="1700" b="0" spc="17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diákkörök</a:t>
            </a:r>
            <a:r>
              <a:rPr sz="1700" b="0" spc="17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akkori</a:t>
            </a:r>
            <a:r>
              <a:rPr sz="1700" b="0" spc="16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képviselői.</a:t>
            </a:r>
            <a:r>
              <a:rPr sz="1700" b="0" spc="17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Az</a:t>
            </a:r>
            <a:r>
              <a:rPr sz="1700" b="0" spc="17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intézményi,</a:t>
            </a:r>
            <a:r>
              <a:rPr sz="1700" b="0" spc="16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az</a:t>
            </a:r>
            <a:r>
              <a:rPr sz="1700" b="0" spc="16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országos</a:t>
            </a:r>
            <a:r>
              <a:rPr sz="1700" b="0" spc="175" dirty="0">
                <a:latin typeface="Corbel"/>
                <a:cs typeface="Corbel"/>
              </a:rPr>
              <a:t> </a:t>
            </a:r>
            <a:r>
              <a:rPr sz="1700" b="0" spc="-10" dirty="0">
                <a:latin typeface="Corbel"/>
                <a:cs typeface="Corbel"/>
              </a:rPr>
              <a:t>konferencia </a:t>
            </a:r>
            <a:r>
              <a:rPr sz="1700" b="0" dirty="0">
                <a:latin typeface="Corbel"/>
                <a:cs typeface="Corbel"/>
              </a:rPr>
              <a:t>meghívókon,</a:t>
            </a:r>
            <a:r>
              <a:rPr sz="1700" b="0" spc="-4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okleveleken,</a:t>
            </a:r>
            <a:r>
              <a:rPr sz="1700" b="0" spc="-2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kiadványokon,</a:t>
            </a:r>
            <a:r>
              <a:rPr sz="1700" b="0" spc="-3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néhány</a:t>
            </a:r>
            <a:r>
              <a:rPr sz="1700" b="0" spc="-30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kivétellel</a:t>
            </a:r>
            <a:r>
              <a:rPr sz="1700" b="0" spc="-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nem</a:t>
            </a:r>
            <a:r>
              <a:rPr sz="1700" b="0" spc="-1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nagyon</a:t>
            </a:r>
            <a:r>
              <a:rPr sz="1700" b="0" spc="-15" dirty="0">
                <a:latin typeface="Corbel"/>
                <a:cs typeface="Corbel"/>
              </a:rPr>
              <a:t> </a:t>
            </a:r>
            <a:r>
              <a:rPr sz="1700" b="0" dirty="0">
                <a:latin typeface="Corbel"/>
                <a:cs typeface="Corbel"/>
              </a:rPr>
              <a:t>találtunk</a:t>
            </a:r>
            <a:r>
              <a:rPr sz="1700" b="0" spc="-20" dirty="0">
                <a:latin typeface="Corbel"/>
                <a:cs typeface="Corbel"/>
              </a:rPr>
              <a:t> </a:t>
            </a:r>
            <a:r>
              <a:rPr sz="1700" b="0" spc="-10" dirty="0">
                <a:latin typeface="Corbel"/>
                <a:cs typeface="Corbel"/>
              </a:rPr>
              <a:t>bagoly-ábrázolásokat.</a:t>
            </a:r>
            <a:endParaRPr sz="1700">
              <a:latin typeface="Corbel"/>
              <a:cs typeface="Corbe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148" y="2631948"/>
            <a:ext cx="284988" cy="3596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143" y="1367027"/>
            <a:ext cx="284988" cy="35966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29767" y="2546182"/>
            <a:ext cx="10662920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7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bagolygrafika</a:t>
            </a:r>
            <a:r>
              <a:rPr sz="17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állandó</a:t>
            </a:r>
            <a:r>
              <a:rPr sz="17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jelleggel</a:t>
            </a:r>
            <a:r>
              <a:rPr sz="1700" spc="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7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7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i="1" dirty="0">
                <a:solidFill>
                  <a:srgbClr val="FFFFFF"/>
                </a:solidFill>
                <a:latin typeface="Corbel"/>
                <a:cs typeface="Corbel"/>
              </a:rPr>
              <a:t>Diáktudós</a:t>
            </a:r>
            <a:r>
              <a:rPr sz="1700" i="1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című</a:t>
            </a:r>
            <a:r>
              <a:rPr sz="17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folyóirat</a:t>
            </a:r>
            <a:r>
              <a:rPr sz="17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borítóján</a:t>
            </a:r>
            <a:r>
              <a:rPr sz="17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jelenik</a:t>
            </a:r>
            <a:r>
              <a:rPr sz="17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meg</a:t>
            </a:r>
            <a:r>
              <a:rPr sz="17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1987</a:t>
            </a:r>
            <a:r>
              <a:rPr sz="17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decemberében</a:t>
            </a:r>
            <a:r>
              <a:rPr sz="17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(I.</a:t>
            </a:r>
            <a:r>
              <a:rPr sz="17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évf.</a:t>
            </a:r>
            <a:r>
              <a:rPr sz="17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orbel"/>
                <a:cs typeface="Corbel"/>
              </a:rPr>
              <a:t>1.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szám).</a:t>
            </a:r>
            <a:r>
              <a:rPr sz="17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7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folyóirat</a:t>
            </a:r>
            <a:r>
              <a:rPr sz="17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nyomtatott</a:t>
            </a:r>
            <a:r>
              <a:rPr sz="17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kiadásán</a:t>
            </a:r>
            <a:r>
              <a:rPr sz="1700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egészen</a:t>
            </a:r>
            <a:r>
              <a:rPr sz="17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2011-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17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megjelenéséig</a:t>
            </a:r>
            <a:r>
              <a:rPr sz="17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700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7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szerepel</a:t>
            </a:r>
            <a:r>
              <a:rPr sz="1700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(2001-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től</a:t>
            </a:r>
            <a:r>
              <a:rPr sz="17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megváltoztatott,</a:t>
            </a:r>
            <a:r>
              <a:rPr sz="17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orbel"/>
                <a:cs typeface="Corbel"/>
              </a:rPr>
              <a:t>új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7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grafikával).</a:t>
            </a:r>
            <a:r>
              <a:rPr sz="17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1989-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től</a:t>
            </a:r>
            <a:r>
              <a:rPr sz="17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konferenciák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évében</a:t>
            </a:r>
            <a:r>
              <a:rPr sz="17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megjelenő </a:t>
            </a:r>
            <a:r>
              <a:rPr sz="1700" i="1" dirty="0">
                <a:solidFill>
                  <a:srgbClr val="FFFFFF"/>
                </a:solidFill>
                <a:latin typeface="Corbel"/>
                <a:cs typeface="Corbel"/>
              </a:rPr>
              <a:t>Almanach</a:t>
            </a:r>
            <a:r>
              <a:rPr sz="1700" i="1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kötetre</a:t>
            </a:r>
            <a:r>
              <a:rPr sz="17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ez</a:t>
            </a:r>
            <a:r>
              <a:rPr sz="17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dirty="0">
                <a:solidFill>
                  <a:srgbClr val="FFFFFF"/>
                </a:solidFill>
                <a:latin typeface="Corbel"/>
                <a:cs typeface="Corbel"/>
              </a:rPr>
              <a:t>szimbólum</a:t>
            </a:r>
            <a:r>
              <a:rPr sz="17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orbel"/>
                <a:cs typeface="Corbel"/>
              </a:rPr>
              <a:t>került.</a:t>
            </a:r>
            <a:endParaRPr sz="1700">
              <a:latin typeface="Corbel"/>
              <a:cs typeface="Corbe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2103" y="3662171"/>
            <a:ext cx="1687068" cy="24368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17035" y="3659123"/>
            <a:ext cx="1642872" cy="24414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29767" y="6226251"/>
            <a:ext cx="2233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Corbel"/>
                <a:cs typeface="Corbel"/>
              </a:rPr>
              <a:t>Diáktudós</a:t>
            </a:r>
            <a:r>
              <a:rPr sz="1200" i="1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folyóirat</a:t>
            </a:r>
            <a:r>
              <a:rPr sz="12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borítója</a:t>
            </a:r>
            <a:r>
              <a:rPr sz="12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2000-</a:t>
            </a:r>
            <a:r>
              <a:rPr sz="1200" spc="-25" dirty="0">
                <a:solidFill>
                  <a:srgbClr val="FFFFFF"/>
                </a:solidFill>
                <a:latin typeface="Corbel"/>
                <a:cs typeface="Corbel"/>
              </a:rPr>
              <a:t>ig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78140" y="3738371"/>
            <a:ext cx="1562100" cy="242773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61219" y="3738371"/>
            <a:ext cx="1752600" cy="242773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54852" y="3713988"/>
            <a:ext cx="1700783" cy="24353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15183" y="4997196"/>
            <a:ext cx="760476" cy="11018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5183" y="3662171"/>
            <a:ext cx="774192" cy="96621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688207" y="6242710"/>
            <a:ext cx="2040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Corbel"/>
                <a:cs typeface="Corbel"/>
              </a:rPr>
              <a:t>Almanach</a:t>
            </a:r>
            <a:r>
              <a:rPr sz="1200" i="1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kötet</a:t>
            </a:r>
            <a:r>
              <a:rPr sz="12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FFFFFF"/>
                </a:solidFill>
                <a:latin typeface="Corbel"/>
                <a:cs typeface="Corbel"/>
              </a:rPr>
              <a:t>borítója</a:t>
            </a:r>
            <a:r>
              <a:rPr sz="12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orbel"/>
                <a:cs typeface="Corbel"/>
              </a:rPr>
              <a:t>1999-</a:t>
            </a:r>
            <a:r>
              <a:rPr sz="1200" spc="-25" dirty="0">
                <a:solidFill>
                  <a:srgbClr val="FFFFFF"/>
                </a:solidFill>
                <a:latin typeface="Corbel"/>
                <a:cs typeface="Corbel"/>
              </a:rPr>
              <a:t>ig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1328" y="6290868"/>
            <a:ext cx="38500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solidFill>
                  <a:srgbClr val="FFFFFF"/>
                </a:solidFill>
                <a:latin typeface="Corbel"/>
                <a:cs typeface="Corbel"/>
              </a:rPr>
              <a:t>OTDK kiadványok</a:t>
            </a:r>
            <a:r>
              <a:rPr sz="1200" i="1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orbel"/>
                <a:cs typeface="Corbel"/>
              </a:rPr>
              <a:t>borítója</a:t>
            </a:r>
            <a:r>
              <a:rPr sz="1200" i="1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orbel"/>
                <a:cs typeface="Corbel"/>
              </a:rPr>
              <a:t>1983-</a:t>
            </a:r>
            <a:r>
              <a:rPr sz="1200" i="1" dirty="0">
                <a:solidFill>
                  <a:srgbClr val="FFFFFF"/>
                </a:solidFill>
                <a:latin typeface="Corbel"/>
                <a:cs typeface="Corbel"/>
              </a:rPr>
              <a:t>ból,</a:t>
            </a:r>
            <a:r>
              <a:rPr sz="1200" i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orbel"/>
                <a:cs typeface="Corbel"/>
              </a:rPr>
              <a:t>1985-</a:t>
            </a:r>
            <a:r>
              <a:rPr sz="1200" i="1" dirty="0">
                <a:solidFill>
                  <a:srgbClr val="FFFFFF"/>
                </a:solidFill>
                <a:latin typeface="Corbel"/>
                <a:cs typeface="Corbel"/>
              </a:rPr>
              <a:t>ből,</a:t>
            </a:r>
            <a:r>
              <a:rPr sz="1200" i="1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i="1" dirty="0">
                <a:solidFill>
                  <a:srgbClr val="FFFFFF"/>
                </a:solidFill>
                <a:latin typeface="Corbel"/>
                <a:cs typeface="Corbel"/>
              </a:rPr>
              <a:t>oklevél</a:t>
            </a:r>
            <a:r>
              <a:rPr sz="1200" i="1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200" i="1" spc="-10" dirty="0">
                <a:solidFill>
                  <a:srgbClr val="FFFFFF"/>
                </a:solidFill>
                <a:latin typeface="Corbel"/>
                <a:cs typeface="Corbel"/>
              </a:rPr>
              <a:t>1985-</a:t>
            </a:r>
            <a:r>
              <a:rPr sz="1200" i="1" spc="-25" dirty="0">
                <a:solidFill>
                  <a:srgbClr val="FFFFFF"/>
                </a:solidFill>
                <a:latin typeface="Corbel"/>
                <a:cs typeface="Corbel"/>
              </a:rPr>
              <a:t>ből</a:t>
            </a:r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4547" y="692022"/>
            <a:ext cx="10762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Corbel"/>
                <a:cs typeface="Corbel"/>
              </a:rPr>
              <a:t>Az</a:t>
            </a:r>
            <a:r>
              <a:rPr sz="1800" b="0" spc="27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Országos</a:t>
            </a:r>
            <a:r>
              <a:rPr sz="1800" b="0" spc="28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Tudományos</a:t>
            </a:r>
            <a:r>
              <a:rPr sz="1800" b="0" spc="28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Diákköri</a:t>
            </a:r>
            <a:r>
              <a:rPr sz="1800" b="0" spc="28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Tanács</a:t>
            </a:r>
            <a:r>
              <a:rPr sz="1800" b="0" spc="28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Titkárságán</a:t>
            </a:r>
            <a:r>
              <a:rPr sz="1800" b="0" spc="29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27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baglyok</a:t>
            </a:r>
            <a:r>
              <a:rPr sz="1800" b="0" spc="27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gyűjtésének</a:t>
            </a:r>
            <a:r>
              <a:rPr sz="1800" b="0" spc="28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kezdete</a:t>
            </a:r>
            <a:r>
              <a:rPr sz="1800" b="0" spc="28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1999</a:t>
            </a:r>
            <a:r>
              <a:rPr sz="1800" b="0" spc="29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végére</a:t>
            </a:r>
            <a:r>
              <a:rPr sz="1800" b="0" spc="28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tehető.</a:t>
            </a:r>
            <a:r>
              <a:rPr sz="1800" b="0" spc="285" dirty="0">
                <a:latin typeface="Corbel"/>
                <a:cs typeface="Corbel"/>
              </a:rPr>
              <a:t> </a:t>
            </a:r>
            <a:r>
              <a:rPr sz="1800" b="0" spc="-50" dirty="0">
                <a:latin typeface="Corbel"/>
                <a:cs typeface="Corbel"/>
              </a:rPr>
              <a:t>A </a:t>
            </a:r>
            <a:r>
              <a:rPr sz="1800" b="0" dirty="0">
                <a:latin typeface="Corbel"/>
                <a:cs typeface="Corbel"/>
              </a:rPr>
              <a:t>tudás,</a:t>
            </a:r>
            <a:r>
              <a:rPr sz="1800" b="0" spc="105" dirty="0">
                <a:latin typeface="Corbel"/>
                <a:cs typeface="Corbel"/>
              </a:rPr>
              <a:t> 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95" dirty="0">
                <a:latin typeface="Corbel"/>
                <a:cs typeface="Corbel"/>
              </a:rPr>
              <a:t>  </a:t>
            </a:r>
            <a:r>
              <a:rPr sz="1800" b="0" dirty="0">
                <a:latin typeface="Corbel"/>
                <a:cs typeface="Corbel"/>
              </a:rPr>
              <a:t>tudomány</a:t>
            </a:r>
            <a:r>
              <a:rPr sz="1800" b="0" spc="100" dirty="0">
                <a:latin typeface="Corbel"/>
                <a:cs typeface="Corbel"/>
              </a:rPr>
              <a:t>  </a:t>
            </a:r>
            <a:r>
              <a:rPr sz="1800" b="0" dirty="0">
                <a:latin typeface="Corbel"/>
                <a:cs typeface="Corbel"/>
              </a:rPr>
              <a:t>szimbólumát</a:t>
            </a:r>
            <a:r>
              <a:rPr sz="1800" b="0" spc="110" dirty="0">
                <a:latin typeface="Corbel"/>
                <a:cs typeface="Corbel"/>
              </a:rPr>
              <a:t>  </a:t>
            </a:r>
            <a:r>
              <a:rPr sz="1800" b="0" dirty="0">
                <a:latin typeface="Corbel"/>
                <a:cs typeface="Corbel"/>
              </a:rPr>
              <a:t>jelentő</a:t>
            </a:r>
            <a:r>
              <a:rPr sz="1800" b="0" spc="105" dirty="0">
                <a:latin typeface="Corbel"/>
                <a:cs typeface="Corbel"/>
              </a:rPr>
              <a:t>  </a:t>
            </a:r>
            <a:r>
              <a:rPr sz="1800" b="0" dirty="0">
                <a:latin typeface="Corbel"/>
                <a:cs typeface="Corbel"/>
              </a:rPr>
              <a:t>vidám</a:t>
            </a:r>
            <a:r>
              <a:rPr sz="1800" b="0" spc="100" dirty="0">
                <a:latin typeface="Corbel"/>
                <a:cs typeface="Corbel"/>
              </a:rPr>
              <a:t>  </a:t>
            </a:r>
            <a:r>
              <a:rPr sz="1800" b="0" dirty="0">
                <a:latin typeface="Corbel"/>
                <a:cs typeface="Corbel"/>
              </a:rPr>
              <a:t>OTDT</a:t>
            </a:r>
            <a:r>
              <a:rPr sz="1800" b="0" spc="100" dirty="0">
                <a:latin typeface="Corbel"/>
                <a:cs typeface="Corbel"/>
              </a:rPr>
              <a:t>  </a:t>
            </a:r>
            <a:r>
              <a:rPr sz="1800" b="0" spc="-10" dirty="0">
                <a:latin typeface="Corbel"/>
                <a:cs typeface="Corbel"/>
              </a:rPr>
              <a:t>Bagoly-</a:t>
            </a:r>
            <a:r>
              <a:rPr sz="1800" b="0" dirty="0">
                <a:latin typeface="Corbel"/>
                <a:cs typeface="Corbel"/>
              </a:rPr>
              <a:t>gyűjtemény</a:t>
            </a:r>
            <a:r>
              <a:rPr sz="1800" b="0" spc="105" dirty="0">
                <a:latin typeface="Corbel"/>
                <a:cs typeface="Corbel"/>
              </a:rPr>
              <a:t>  </a:t>
            </a:r>
            <a:r>
              <a:rPr sz="1800" b="0" dirty="0">
                <a:latin typeface="Corbel"/>
                <a:cs typeface="Corbel"/>
              </a:rPr>
              <a:t>kialakításának</a:t>
            </a:r>
            <a:r>
              <a:rPr sz="1800" b="0" spc="100" dirty="0">
                <a:latin typeface="Corbel"/>
                <a:cs typeface="Corbel"/>
              </a:rPr>
              <a:t>  </a:t>
            </a:r>
            <a:r>
              <a:rPr sz="1800" b="0" dirty="0">
                <a:latin typeface="Corbel"/>
                <a:cs typeface="Corbel"/>
              </a:rPr>
              <a:t>időszaka</a:t>
            </a:r>
            <a:r>
              <a:rPr sz="1800" b="0" spc="100" dirty="0">
                <a:latin typeface="Corbel"/>
                <a:cs typeface="Corbel"/>
              </a:rPr>
              <a:t>  </a:t>
            </a:r>
            <a:r>
              <a:rPr sz="1800" b="0" dirty="0">
                <a:latin typeface="Corbel"/>
                <a:cs typeface="Corbel"/>
              </a:rPr>
              <a:t>is</a:t>
            </a:r>
            <a:r>
              <a:rPr sz="1800" b="0" spc="100" dirty="0">
                <a:latin typeface="Corbel"/>
                <a:cs typeface="Corbel"/>
              </a:rPr>
              <a:t>  </a:t>
            </a:r>
            <a:r>
              <a:rPr sz="1800" b="0" spc="-10" dirty="0">
                <a:latin typeface="Corbel"/>
                <a:cs typeface="Corbel"/>
              </a:rPr>
              <a:t>ekkor </a:t>
            </a:r>
            <a:r>
              <a:rPr sz="1800" b="0" dirty="0">
                <a:latin typeface="Corbel"/>
                <a:cs typeface="Corbel"/>
              </a:rPr>
              <a:t>kezdődött,</a:t>
            </a:r>
            <a:r>
              <a:rPr sz="1800" b="0" spc="-3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s</a:t>
            </a:r>
            <a:r>
              <a:rPr sz="1800" b="0" spc="-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a</a:t>
            </a:r>
            <a:r>
              <a:rPr sz="1800" b="0" spc="-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mai</a:t>
            </a:r>
            <a:r>
              <a:rPr sz="1800" b="0" spc="-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napig</a:t>
            </a:r>
            <a:r>
              <a:rPr sz="1800" b="0" spc="-2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tart,</a:t>
            </a:r>
            <a:r>
              <a:rPr sz="1800" b="0" spc="-1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immár</a:t>
            </a:r>
            <a:r>
              <a:rPr sz="1800" b="0" spc="-20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más</a:t>
            </a:r>
            <a:r>
              <a:rPr sz="1800" b="0" spc="-5" dirty="0">
                <a:latin typeface="Corbel"/>
                <a:cs typeface="Corbel"/>
              </a:rPr>
              <a:t> </a:t>
            </a:r>
            <a:r>
              <a:rPr sz="1800" b="0" dirty="0">
                <a:latin typeface="Corbel"/>
                <a:cs typeface="Corbel"/>
              </a:rPr>
              <a:t>keretek</a:t>
            </a:r>
            <a:r>
              <a:rPr sz="1800" b="0" spc="-20" dirty="0">
                <a:latin typeface="Corbel"/>
                <a:cs typeface="Corbel"/>
              </a:rPr>
              <a:t> </a:t>
            </a:r>
            <a:r>
              <a:rPr sz="1800" b="0" spc="-10" dirty="0">
                <a:latin typeface="Corbel"/>
                <a:cs typeface="Corbel"/>
              </a:rPr>
              <a:t>között.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731" y="807719"/>
            <a:ext cx="283464" cy="3596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6" y="1807464"/>
            <a:ext cx="284988" cy="3596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05636" y="1710944"/>
            <a:ext cx="106743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Jelentős</a:t>
            </a:r>
            <a:r>
              <a:rPr sz="1800" spc="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állomás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bagolyszimbólum</a:t>
            </a:r>
            <a:r>
              <a:rPr sz="18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használatában,</a:t>
            </a:r>
            <a:r>
              <a:rPr sz="1800" spc="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egyben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Bagoly-gyűjtemény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létrejöttében,</a:t>
            </a:r>
            <a:r>
              <a:rPr sz="1800" spc="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amikor</a:t>
            </a:r>
            <a:r>
              <a:rPr sz="1800" spc="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2001-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es</a:t>
            </a:r>
            <a:r>
              <a:rPr sz="1800" spc="11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XXV.</a:t>
            </a:r>
            <a:r>
              <a:rPr sz="1800" spc="11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OTDK</a:t>
            </a:r>
            <a:r>
              <a:rPr sz="1800" spc="11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eseményeire</a:t>
            </a:r>
            <a:r>
              <a:rPr sz="1800" spc="12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készülve,</a:t>
            </a:r>
            <a:r>
              <a:rPr sz="1800" spc="120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11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800" spc="11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titkáraként</a:t>
            </a:r>
            <a:r>
              <a:rPr sz="1800" spc="11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</a:t>
            </a:r>
            <a:r>
              <a:rPr sz="1800" spc="11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új</a:t>
            </a:r>
            <a:r>
              <a:rPr sz="1800" spc="125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arculat</a:t>
            </a:r>
            <a:r>
              <a:rPr sz="1800" spc="11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kialakítását</a:t>
            </a:r>
            <a:r>
              <a:rPr sz="1800" spc="114" dirty="0">
                <a:solidFill>
                  <a:srgbClr val="FFFFFF"/>
                </a:solidFill>
                <a:latin typeface="Corbel"/>
                <a:cs typeface="Corbel"/>
              </a:rPr>
              <a:t> 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kezdeményeztem,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természetesen továbbra is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szimbólum felhasználásával.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új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arculat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tervezéséhez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került a Titkárságra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a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gyűjtemény</a:t>
            </a:r>
            <a:r>
              <a:rPr sz="18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első,</a:t>
            </a:r>
            <a:r>
              <a:rPr sz="18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legrégibb</a:t>
            </a:r>
            <a:r>
              <a:rPr sz="18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darabja</a:t>
            </a:r>
            <a:r>
              <a:rPr sz="18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Szendrő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Péter</a:t>
            </a:r>
            <a:r>
              <a:rPr sz="18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professzor,</a:t>
            </a:r>
            <a:r>
              <a:rPr sz="18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elnöke</a:t>
            </a:r>
            <a:r>
              <a:rPr sz="1800" spc="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adományaként.</a:t>
            </a:r>
            <a:r>
              <a:rPr sz="1800" spc="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Horváth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Balázs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építész,</a:t>
            </a:r>
            <a:r>
              <a:rPr sz="1800" spc="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grafikus</a:t>
            </a:r>
            <a:r>
              <a:rPr sz="1800" spc="1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által</a:t>
            </a:r>
            <a:r>
              <a:rPr sz="1800" spc="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elkészített,</a:t>
            </a:r>
            <a:r>
              <a:rPr sz="18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ma</a:t>
            </a:r>
            <a:r>
              <a:rPr sz="1800" spc="1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1800" spc="1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használt</a:t>
            </a:r>
            <a:r>
              <a:rPr sz="18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8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bagolygrafikát,</a:t>
            </a:r>
            <a:r>
              <a:rPr sz="1800" spc="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új</a:t>
            </a:r>
            <a:r>
              <a:rPr sz="18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arculatot</a:t>
            </a:r>
            <a:r>
              <a:rPr sz="1800" spc="1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1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800" spc="1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testülete</a:t>
            </a:r>
            <a:r>
              <a:rPr sz="1800" spc="1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hagyta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jóvá.</a:t>
            </a:r>
            <a:r>
              <a:rPr sz="18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8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OTDK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elnevezés,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logó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védetté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nyilvánítása is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megtörtént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ezt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követően, néhány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évvel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később.</a:t>
            </a:r>
            <a:endParaRPr sz="1800">
              <a:latin typeface="Corbel"/>
              <a:cs typeface="Corbe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411" y="3526535"/>
            <a:ext cx="1819656" cy="248869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74547" y="6100978"/>
            <a:ext cx="197738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gyűjtemény</a:t>
            </a:r>
            <a:r>
              <a:rPr sz="1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első</a:t>
            </a:r>
            <a:r>
              <a:rPr sz="14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darabja</a:t>
            </a:r>
            <a:endParaRPr sz="1400">
              <a:latin typeface="Corbel"/>
              <a:cs typeface="Corbe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0860" y="3584447"/>
            <a:ext cx="2333243" cy="247192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95544" y="3584447"/>
            <a:ext cx="2299716" cy="2471928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8036052" y="3584447"/>
            <a:ext cx="3503929" cy="2737485"/>
            <a:chOff x="8036052" y="3584447"/>
            <a:chExt cx="3503929" cy="273748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6052" y="3910583"/>
              <a:ext cx="2404872" cy="2410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39756" y="3584447"/>
              <a:ext cx="1299972" cy="162305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587621" y="6118047"/>
            <a:ext cx="3127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Horváth</a:t>
            </a:r>
            <a:r>
              <a:rPr sz="1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Balázs</a:t>
            </a:r>
            <a:r>
              <a:rPr sz="1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grafikája</a:t>
            </a:r>
            <a:r>
              <a:rPr sz="1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dirty="0">
                <a:solidFill>
                  <a:srgbClr val="FFFFFF"/>
                </a:solidFill>
                <a:latin typeface="Corbel"/>
                <a:cs typeface="Corbel"/>
              </a:rPr>
              <a:t>(néhány</a:t>
            </a:r>
            <a:r>
              <a:rPr sz="1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orbel"/>
                <a:cs typeface="Corbel"/>
              </a:rPr>
              <a:t>változat)</a:t>
            </a:r>
            <a:endParaRPr sz="14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7698" y="4524956"/>
            <a:ext cx="152400" cy="13525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dirty="0">
                <a:solidFill>
                  <a:srgbClr val="C00000"/>
                </a:solidFill>
                <a:latin typeface="Corbel"/>
                <a:cs typeface="Corbel"/>
              </a:rPr>
              <a:t>Szendrő</a:t>
            </a:r>
            <a:r>
              <a:rPr sz="1000" spc="-25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000" dirty="0">
                <a:solidFill>
                  <a:srgbClr val="C00000"/>
                </a:solidFill>
                <a:latin typeface="Corbel"/>
                <a:cs typeface="Corbel"/>
              </a:rPr>
              <a:t>Péter</a:t>
            </a:r>
            <a:r>
              <a:rPr sz="1000" spc="-20" dirty="0">
                <a:solidFill>
                  <a:srgbClr val="C00000"/>
                </a:solidFill>
                <a:latin typeface="Corbel"/>
                <a:cs typeface="Corbel"/>
              </a:rPr>
              <a:t> </a:t>
            </a:r>
            <a:r>
              <a:rPr sz="1000" spc="-10" dirty="0">
                <a:solidFill>
                  <a:srgbClr val="C00000"/>
                </a:solidFill>
                <a:latin typeface="Corbel"/>
                <a:cs typeface="Corbel"/>
              </a:rPr>
              <a:t>adománya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068" y="812291"/>
            <a:ext cx="2542032" cy="31958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9117" y="4261764"/>
            <a:ext cx="7407909" cy="54991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orbel"/>
                <a:cs typeface="Corbel"/>
              </a:rPr>
              <a:t>2001-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től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használt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bagolygrafika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orbel"/>
                <a:cs typeface="Corbel"/>
              </a:rPr>
              <a:t>Diáktudós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i="1" dirty="0">
                <a:solidFill>
                  <a:srgbClr val="FFFFFF"/>
                </a:solidFill>
                <a:latin typeface="Corbel"/>
                <a:cs typeface="Corbel"/>
              </a:rPr>
              <a:t>Almanach</a:t>
            </a:r>
            <a:r>
              <a:rPr sz="1600" i="1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köteteken,</a:t>
            </a:r>
            <a:r>
              <a:rPr sz="16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egyéb</a:t>
            </a:r>
            <a:r>
              <a:rPr sz="1600" spc="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6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Symbol"/>
                <a:cs typeface="Symbol"/>
              </a:rPr>
              <a:t></a:t>
            </a:r>
            <a:endParaRPr sz="16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OTDK</a:t>
            </a:r>
            <a:r>
              <a:rPr sz="16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és</a:t>
            </a:r>
            <a:r>
              <a:rPr sz="16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FFFF"/>
                </a:solidFill>
                <a:latin typeface="Corbel"/>
                <a:cs typeface="Corbel"/>
              </a:rPr>
              <a:t>intézményi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kiadványokon</a:t>
            </a:r>
            <a:endParaRPr sz="1600">
              <a:latin typeface="Corbel"/>
              <a:cs typeface="Corbe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16011" y="812291"/>
            <a:ext cx="3758565" cy="2664460"/>
            <a:chOff x="7716011" y="812291"/>
            <a:chExt cx="3758565" cy="26644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6011" y="812291"/>
              <a:ext cx="1865376" cy="2636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8819" y="812291"/>
              <a:ext cx="1865376" cy="266395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3496" y="5093208"/>
            <a:ext cx="923544" cy="11628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91528" y="5077967"/>
            <a:ext cx="992124" cy="119329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80059" y="4953000"/>
            <a:ext cx="5241290" cy="1294130"/>
            <a:chOff x="480059" y="4953000"/>
            <a:chExt cx="5241290" cy="129413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059" y="4953000"/>
              <a:ext cx="3467100" cy="12938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16379" y="5006339"/>
              <a:ext cx="978407" cy="11871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8307" y="5084063"/>
              <a:ext cx="1732788" cy="11628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90799" y="4960620"/>
              <a:ext cx="1173479" cy="1266444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10728" y="3802379"/>
            <a:ext cx="1533144" cy="26639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982200" y="3802379"/>
            <a:ext cx="1491996" cy="26639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36035" y="826008"/>
            <a:ext cx="2246376" cy="318668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873496" y="826008"/>
            <a:ext cx="1769363" cy="26380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516" y="2165604"/>
            <a:ext cx="1391411" cy="18089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203" y="2124455"/>
            <a:ext cx="1799844" cy="18577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3900" y="2191511"/>
            <a:ext cx="1586484" cy="18120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7643" y="3991355"/>
            <a:ext cx="1583436" cy="158648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0623" y="882396"/>
            <a:ext cx="284988" cy="35966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1959" y="779526"/>
            <a:ext cx="10763885" cy="1120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2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jelenlegi</a:t>
            </a:r>
            <a:r>
              <a:rPr sz="1800" spc="3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800" dirty="0">
                <a:solidFill>
                  <a:srgbClr val="FFFFFF"/>
                </a:solidFill>
                <a:latin typeface="Symbol"/>
                <a:cs typeface="Symbol"/>
              </a:rPr>
              <a:t>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OTDK</a:t>
            </a:r>
            <a:r>
              <a:rPr sz="1800" spc="3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arculat</a:t>
            </a:r>
            <a:r>
              <a:rPr sz="1800" spc="2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megújítása</a:t>
            </a:r>
            <a:r>
              <a:rPr sz="1800" spc="3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több</a:t>
            </a:r>
            <a:r>
              <a:rPr sz="1800" spc="2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lépésben</a:t>
            </a:r>
            <a:r>
              <a:rPr sz="1800" spc="3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zajlott</a:t>
            </a:r>
            <a:r>
              <a:rPr sz="1800" spc="2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(közösségi</a:t>
            </a:r>
            <a:r>
              <a:rPr sz="1800" spc="2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felületek,</a:t>
            </a:r>
            <a:r>
              <a:rPr sz="1800" spc="3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kiadványok,</a:t>
            </a:r>
            <a:r>
              <a:rPr sz="1800" spc="3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weboldal,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egyéb).</a:t>
            </a:r>
            <a:r>
              <a:rPr sz="1800" spc="3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3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OTDT</a:t>
            </a:r>
            <a:r>
              <a:rPr sz="1800" spc="3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logója</a:t>
            </a:r>
            <a:r>
              <a:rPr sz="1800" spc="3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maradt,</a:t>
            </a:r>
            <a:r>
              <a:rPr sz="1800" spc="3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csak</a:t>
            </a:r>
            <a:r>
              <a:rPr sz="1800" spc="3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színében</a:t>
            </a:r>
            <a:r>
              <a:rPr sz="1800" spc="3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módosult.</a:t>
            </a:r>
            <a:r>
              <a:rPr sz="1800" spc="3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3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OTDK</a:t>
            </a:r>
            <a:r>
              <a:rPr sz="1800" spc="3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arculati</a:t>
            </a:r>
            <a:r>
              <a:rPr sz="1800" spc="3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elemei</a:t>
            </a:r>
            <a:r>
              <a:rPr sz="1800" spc="3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jelentősen</a:t>
            </a:r>
            <a:r>
              <a:rPr sz="1800" spc="3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megváltoztak,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bővültek.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új</a:t>
            </a:r>
            <a:r>
              <a:rPr sz="1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bagoly-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logó</a:t>
            </a:r>
            <a:r>
              <a:rPr sz="18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alapja</a:t>
            </a:r>
            <a:r>
              <a:rPr sz="1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kör</a:t>
            </a:r>
            <a:r>
              <a:rPr sz="1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motívum,</a:t>
            </a:r>
            <a:r>
              <a:rPr sz="1800" spc="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megtartva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korábbi</a:t>
            </a:r>
            <a:r>
              <a:rPr sz="18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bagoly</a:t>
            </a:r>
            <a:r>
              <a:rPr sz="1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attribútumot</a:t>
            </a:r>
            <a:r>
              <a:rPr sz="1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(színe:</a:t>
            </a:r>
            <a:r>
              <a:rPr sz="1800" spc="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narancssárga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egy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árnyalata)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.</a:t>
            </a:r>
            <a:r>
              <a:rPr sz="18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arculat</a:t>
            </a:r>
            <a:r>
              <a:rPr sz="18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tervezője 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Robin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Design</a:t>
            </a:r>
            <a:r>
              <a:rPr sz="18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Stúdió,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amely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az arculattal</a:t>
            </a:r>
            <a:r>
              <a:rPr sz="18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már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számos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rangos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díjat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nyert.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13859" y="4128515"/>
            <a:ext cx="2697480" cy="2473960"/>
            <a:chOff x="4213859" y="4128515"/>
            <a:chExt cx="2697480" cy="247396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3859" y="4128515"/>
              <a:ext cx="2372867" cy="1438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67171" y="5330951"/>
              <a:ext cx="1344168" cy="127101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33076" y="3012948"/>
            <a:ext cx="1459992" cy="8214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78879" y="2506979"/>
            <a:ext cx="3797808" cy="144322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03664" y="5733288"/>
            <a:ext cx="1344168" cy="67208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9683" y="4111752"/>
            <a:ext cx="1738883" cy="245059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319527" y="4128515"/>
            <a:ext cx="1749552" cy="247345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3668" y="5733288"/>
            <a:ext cx="665987" cy="68732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006583" y="4015740"/>
            <a:ext cx="1586483" cy="158648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911840" y="5728715"/>
            <a:ext cx="676655" cy="676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1741</Words>
  <Application>Microsoft Office PowerPoint</Application>
  <PresentationFormat>Szélesvásznú</PresentationFormat>
  <Paragraphs>76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Bodoni MT Black</vt:lpstr>
      <vt:lpstr>Calibri</vt:lpstr>
      <vt:lpstr>Cambria</vt:lpstr>
      <vt:lpstr>Corbel</vt:lpstr>
      <vt:lpstr>Symbol</vt:lpstr>
      <vt:lpstr>Times New Roman</vt:lpstr>
      <vt:lpstr>Office Theme</vt:lpstr>
      <vt:lpstr>A bagoly, mint a tudás, a</vt:lpstr>
      <vt:lpstr>PowerPoint-bemutató</vt:lpstr>
      <vt:lpstr>A baglyok kultúrtörténeti vonatkozásait tanulmányozva, a legrégebbi pénzeken is megtaláljuk ábrázolásukat. Az athéni tetradrachma fej oldalán maga Pallasz Athéné istennő arcképe, míg az írás oldalon szent szimbóluma, a bagoly, egy olajág, valamint egy félhold szerepelt.</vt:lpstr>
      <vt:lpstr>Számos irodalmi és művészeti vonatkozása is van a bagolynak. Talán mindenki számára ismert Arany János Családi kör című költeménye, melynek első versszakában a rossz érzetek előidézőjeként jelenik meg ez a madár.</vt:lpstr>
      <vt:lpstr>Igen gyakran a könyvtárak, antikváriumok cégérén is ott látjuk a baglyot. Nekem az egyik legkedvesebb a Teleki– Bolyai Könyvtár – közismert nevén Teleki Téka – homlokzatán látható Téka-Bagoly (Marosvásárhely). Hazánkban is számos szép, ezt a madarat formázó ábrázolást, cégért, köztéri szobrot, domborművet lehet látni.</vt:lpstr>
      <vt:lpstr>Az Országos Tudományos Diákköri Tanács (OTDT) 1973-ban alakult meg. Ebből az időből, illetve a még korábbi időszakból nem találunk a fellelhető irattári anyagok között olyan dokumentumot, ami arra vonatkozna, hogy a baglyot választották volna szimbólumként a tudományos diákkörök akkori képviselői. Az intézményi, az országos konferencia meghívókon, okleveleken, kiadványokon, néhány kivétellel nem nagyon találtunk bagoly-ábrázolásokat.</vt:lpstr>
      <vt:lpstr>Az Országos Tudományos Diákköri Tanács Titkárságán a baglyok gyűjtésének kezdete 1999 végére tehető. A tudás,  a  tudomány  szimbólumát  jelentő  vidám  OTDT  Bagoly-gyűjtemény  kialakításának  időszaka  is  ekkor kezdődött, s a mai napig tart, immár más keretek között.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Festett kavicsbaglyok (2015) és karácsonyi dióbaglyok (2017)</vt:lpstr>
      <vt:lpstr>PowerPoint-bemutató</vt:lpstr>
      <vt:lpstr>A gyűjtemény számos szép darabbal gyarapodott az elmúlt években. Szinte nincs olyan hét vagy hónap, olyan ünnepi alkalom, hogy ne növekedne a gyűjtemény. Előbb az OTDT Titkársági szobám polcain, aztán a gödöllői könyvtárban, az utóbbi 8 évben otthonomban, a családom tagjai, barátaim jóvoltából. 2015 decembere óta néhány kivételtől eltekintve sajnos dobozolva van a gyűjtemény.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Böbike</dc:creator>
  <cp:lastModifiedBy>Viktor Vida</cp:lastModifiedBy>
  <cp:revision>1</cp:revision>
  <dcterms:created xsi:type="dcterms:W3CDTF">2023-03-15T09:09:53Z</dcterms:created>
  <dcterms:modified xsi:type="dcterms:W3CDTF">2023-03-15T09:10:31Z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2023-03-14T00:00:00Z</vt:filetime>
  </property>
  <property fmtid="{D5CDD505-2E9C-101B-9397-08002B2CF9AE}" pid="3" name="Creator">
    <vt:lpwstr>Microsoft® PowerPoint® a Microsoft 365-höz</vt:lpwstr>
  </property>
  <property fmtid="{D5CDD505-2E9C-101B-9397-08002B2CF9AE}" pid="4" name="LastSaved">
    <vt:filetime>2023-03-15T00:00:00Z</vt:filetime>
  </property>
</Properties>
</file>