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40"/>
  </p:notesMasterIdLst>
  <p:sldIdLst>
    <p:sldId id="256" r:id="rId4"/>
    <p:sldId id="258" r:id="rId5"/>
    <p:sldId id="259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82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91" r:id="rId25"/>
    <p:sldId id="292" r:id="rId26"/>
    <p:sldId id="284" r:id="rId27"/>
    <p:sldId id="285" r:id="rId28"/>
    <p:sldId id="293" r:id="rId29"/>
    <p:sldId id="294" r:id="rId30"/>
    <p:sldId id="298" r:id="rId31"/>
    <p:sldId id="304" r:id="rId32"/>
    <p:sldId id="305" r:id="rId33"/>
    <p:sldId id="306" r:id="rId34"/>
    <p:sldId id="299" r:id="rId35"/>
    <p:sldId id="300" r:id="rId36"/>
    <p:sldId id="301" r:id="rId37"/>
    <p:sldId id="302" r:id="rId38"/>
    <p:sldId id="303" r:id="rId3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407B1C-DFFF-4101-9DF6-D325FF286137}" v="75" dt="2022-10-18T13:16:50.025"/>
    <p1510:client id="{364C601E-7DB2-40F7-BC81-3644991F5B6D}" v="40" dt="2022-10-18T13:07:28.067"/>
    <p1510:client id="{BE96B165-99CA-4DF7-BF81-37CDBFA9C65F}" v="230" dt="2022-10-18T13:25:26.740"/>
    <p1510:client id="{D201848C-9A5D-4B9C-B674-9D92B08B7B6D}" v="25" dt="2022-10-20T09:20:59.302"/>
    <p1510:client id="{F0356ED7-D0B9-4A9A-B316-BE87FCF1C578}" v="5" dt="2022-10-18T12:35:47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microsoft.com/office/2015/10/relationships/revisionInfo" Target="revisionInfo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Zörög Zoltán" userId="S::zor6646@uni-mate.hu::54a037ca-cda0-47a7-b7ba-3597487a9884" providerId="AD" clId="Web-{364C601E-7DB2-40F7-BC81-3644991F5B6D}"/>
    <pc:docChg chg="modSld">
      <pc:chgData name="Dr. Zörög Zoltán" userId="S::zor6646@uni-mate.hu::54a037ca-cda0-47a7-b7ba-3597487a9884" providerId="AD" clId="Web-{364C601E-7DB2-40F7-BC81-3644991F5B6D}" dt="2022-10-18T13:07:25.348" v="24" actId="20577"/>
      <pc:docMkLst>
        <pc:docMk/>
      </pc:docMkLst>
      <pc:sldChg chg="modSp addAnim delAnim">
        <pc:chgData name="Dr. Zörög Zoltán" userId="S::zor6646@uni-mate.hu::54a037ca-cda0-47a7-b7ba-3597487a9884" providerId="AD" clId="Web-{364C601E-7DB2-40F7-BC81-3644991F5B6D}" dt="2022-10-18T13:07:25.348" v="24" actId="20577"/>
        <pc:sldMkLst>
          <pc:docMk/>
          <pc:sldMk cId="826321478" sldId="281"/>
        </pc:sldMkLst>
        <pc:spChg chg="mod">
          <ac:chgData name="Dr. Zörög Zoltán" userId="S::zor6646@uni-mate.hu::54a037ca-cda0-47a7-b7ba-3597487a9884" providerId="AD" clId="Web-{364C601E-7DB2-40F7-BC81-3644991F5B6D}" dt="2022-10-18T13:07:25.348" v="24" actId="20577"/>
          <ac:spMkLst>
            <pc:docMk/>
            <pc:sldMk cId="826321478" sldId="281"/>
            <ac:spMk id="12" creationId="{4C1C8118-B36B-C64E-9C9E-1C21A70B5F7E}"/>
          </ac:spMkLst>
        </pc:spChg>
      </pc:sldChg>
      <pc:sldChg chg="modSp">
        <pc:chgData name="Dr. Zörög Zoltán" userId="S::zor6646@uni-mate.hu::54a037ca-cda0-47a7-b7ba-3597487a9884" providerId="AD" clId="Web-{364C601E-7DB2-40F7-BC81-3644991F5B6D}" dt="2022-10-18T13:00:20.353" v="15" actId="20577"/>
        <pc:sldMkLst>
          <pc:docMk/>
          <pc:sldMk cId="2880216104" sldId="283"/>
        </pc:sldMkLst>
        <pc:spChg chg="mod">
          <ac:chgData name="Dr. Zörög Zoltán" userId="S::zor6646@uni-mate.hu::54a037ca-cda0-47a7-b7ba-3597487a9884" providerId="AD" clId="Web-{364C601E-7DB2-40F7-BC81-3644991F5B6D}" dt="2022-10-18T13:00:20.353" v="15" actId="20577"/>
          <ac:spMkLst>
            <pc:docMk/>
            <pc:sldMk cId="2880216104" sldId="283"/>
            <ac:spMk id="12" creationId="{4C1C8118-B36B-C64E-9C9E-1C21A70B5F7E}"/>
          </ac:spMkLst>
        </pc:spChg>
      </pc:sldChg>
      <pc:sldChg chg="modSp">
        <pc:chgData name="Dr. Zörög Zoltán" userId="S::zor6646@uni-mate.hu::54a037ca-cda0-47a7-b7ba-3597487a9884" providerId="AD" clId="Web-{364C601E-7DB2-40F7-BC81-3644991F5B6D}" dt="2022-10-18T13:06:55.754" v="22"/>
        <pc:sldMkLst>
          <pc:docMk/>
          <pc:sldMk cId="1007669852" sldId="305"/>
        </pc:sldMkLst>
        <pc:spChg chg="mod">
          <ac:chgData name="Dr. Zörög Zoltán" userId="S::zor6646@uni-mate.hu::54a037ca-cda0-47a7-b7ba-3597487a9884" providerId="AD" clId="Web-{364C601E-7DB2-40F7-BC81-3644991F5B6D}" dt="2022-10-18T13:06:55.754" v="22"/>
          <ac:spMkLst>
            <pc:docMk/>
            <pc:sldMk cId="1007669852" sldId="305"/>
            <ac:spMk id="104" creationId="{00000000-0000-0000-0000-000000000000}"/>
          </ac:spMkLst>
        </pc:spChg>
      </pc:sldChg>
    </pc:docChg>
  </pc:docChgLst>
  <pc:docChgLst>
    <pc:chgData name="Dr. Áprily Szilvia" userId="S::apr6684@uni-mate.hu::fdcd7440-9d2f-4386-a8f1-33d6c8433a65" providerId="AD" clId="Web-{BE96B165-99CA-4DF7-BF81-37CDBFA9C65F}"/>
    <pc:docChg chg="modSld">
      <pc:chgData name="Dr. Áprily Szilvia" userId="S::apr6684@uni-mate.hu::fdcd7440-9d2f-4386-a8f1-33d6c8433a65" providerId="AD" clId="Web-{BE96B165-99CA-4DF7-BF81-37CDBFA9C65F}" dt="2022-10-18T13:25:26.740" v="120"/>
      <pc:docMkLst>
        <pc:docMk/>
      </pc:docMkLst>
      <pc:sldChg chg="modSp">
        <pc:chgData name="Dr. Áprily Szilvia" userId="S::apr6684@uni-mate.hu::fdcd7440-9d2f-4386-a8f1-33d6c8433a65" providerId="AD" clId="Web-{BE96B165-99CA-4DF7-BF81-37CDBFA9C65F}" dt="2022-10-18T13:19:49.400" v="28" actId="20577"/>
        <pc:sldMkLst>
          <pc:docMk/>
          <pc:sldMk cId="3189086806" sldId="276"/>
        </pc:sldMkLst>
        <pc:spChg chg="mod">
          <ac:chgData name="Dr. Áprily Szilvia" userId="S::apr6684@uni-mate.hu::fdcd7440-9d2f-4386-a8f1-33d6c8433a65" providerId="AD" clId="Web-{BE96B165-99CA-4DF7-BF81-37CDBFA9C65F}" dt="2022-10-18T13:19:49.400" v="28" actId="20577"/>
          <ac:spMkLst>
            <pc:docMk/>
            <pc:sldMk cId="3189086806" sldId="276"/>
            <ac:spMk id="16" creationId="{70C5616E-202E-6246-BB77-B8D317B58748}"/>
          </ac:spMkLst>
        </pc:spChg>
      </pc:sldChg>
      <pc:sldChg chg="modSp">
        <pc:chgData name="Dr. Áprily Szilvia" userId="S::apr6684@uni-mate.hu::fdcd7440-9d2f-4386-a8f1-33d6c8433a65" providerId="AD" clId="Web-{BE96B165-99CA-4DF7-BF81-37CDBFA9C65F}" dt="2022-10-18T13:19:56.447" v="39" actId="20577"/>
        <pc:sldMkLst>
          <pc:docMk/>
          <pc:sldMk cId="111814250" sldId="277"/>
        </pc:sldMkLst>
        <pc:spChg chg="mod">
          <ac:chgData name="Dr. Áprily Szilvia" userId="S::apr6684@uni-mate.hu::fdcd7440-9d2f-4386-a8f1-33d6c8433a65" providerId="AD" clId="Web-{BE96B165-99CA-4DF7-BF81-37CDBFA9C65F}" dt="2022-10-18T13:19:56.447" v="39" actId="20577"/>
          <ac:spMkLst>
            <pc:docMk/>
            <pc:sldMk cId="111814250" sldId="277"/>
            <ac:spMk id="16" creationId="{70C5616E-202E-6246-BB77-B8D317B58748}"/>
          </ac:spMkLst>
        </pc:spChg>
      </pc:sldChg>
      <pc:sldChg chg="modSp">
        <pc:chgData name="Dr. Áprily Szilvia" userId="S::apr6684@uni-mate.hu::fdcd7440-9d2f-4386-a8f1-33d6c8433a65" providerId="AD" clId="Web-{BE96B165-99CA-4DF7-BF81-37CDBFA9C65F}" dt="2022-10-18T13:20:02.760" v="48" actId="20577"/>
        <pc:sldMkLst>
          <pc:docMk/>
          <pc:sldMk cId="120642738" sldId="278"/>
        </pc:sldMkLst>
        <pc:spChg chg="mod">
          <ac:chgData name="Dr. Áprily Szilvia" userId="S::apr6684@uni-mate.hu::fdcd7440-9d2f-4386-a8f1-33d6c8433a65" providerId="AD" clId="Web-{BE96B165-99CA-4DF7-BF81-37CDBFA9C65F}" dt="2022-10-18T13:20:02.760" v="48" actId="20577"/>
          <ac:spMkLst>
            <pc:docMk/>
            <pc:sldMk cId="120642738" sldId="278"/>
            <ac:spMk id="16" creationId="{70C5616E-202E-6246-BB77-B8D317B58748}"/>
          </ac:spMkLst>
        </pc:spChg>
      </pc:sldChg>
      <pc:sldChg chg="modSp">
        <pc:chgData name="Dr. Áprily Szilvia" userId="S::apr6684@uni-mate.hu::fdcd7440-9d2f-4386-a8f1-33d6c8433a65" providerId="AD" clId="Web-{BE96B165-99CA-4DF7-BF81-37CDBFA9C65F}" dt="2022-10-18T13:20:09.776" v="55" actId="20577"/>
        <pc:sldMkLst>
          <pc:docMk/>
          <pc:sldMk cId="603706750" sldId="279"/>
        </pc:sldMkLst>
        <pc:spChg chg="mod">
          <ac:chgData name="Dr. Áprily Szilvia" userId="S::apr6684@uni-mate.hu::fdcd7440-9d2f-4386-a8f1-33d6c8433a65" providerId="AD" clId="Web-{BE96B165-99CA-4DF7-BF81-37CDBFA9C65F}" dt="2022-10-18T13:18:03.771" v="11" actId="20577"/>
          <ac:spMkLst>
            <pc:docMk/>
            <pc:sldMk cId="603706750" sldId="279"/>
            <ac:spMk id="10" creationId="{4C1C8118-B36B-C64E-9C9E-1C21A70B5F7E}"/>
          </ac:spMkLst>
        </pc:spChg>
        <pc:spChg chg="mod">
          <ac:chgData name="Dr. Áprily Szilvia" userId="S::apr6684@uni-mate.hu::fdcd7440-9d2f-4386-a8f1-33d6c8433a65" providerId="AD" clId="Web-{BE96B165-99CA-4DF7-BF81-37CDBFA9C65F}" dt="2022-10-18T13:20:09.776" v="55" actId="20577"/>
          <ac:spMkLst>
            <pc:docMk/>
            <pc:sldMk cId="603706750" sldId="279"/>
            <ac:spMk id="16" creationId="{70C5616E-202E-6246-BB77-B8D317B58748}"/>
          </ac:spMkLst>
        </pc:spChg>
      </pc:sldChg>
      <pc:sldChg chg="modSp">
        <pc:chgData name="Dr. Áprily Szilvia" userId="S::apr6684@uni-mate.hu::fdcd7440-9d2f-4386-a8f1-33d6c8433a65" providerId="AD" clId="Web-{BE96B165-99CA-4DF7-BF81-37CDBFA9C65F}" dt="2022-10-18T13:20:17.339" v="70" actId="20577"/>
        <pc:sldMkLst>
          <pc:docMk/>
          <pc:sldMk cId="3072042745" sldId="280"/>
        </pc:sldMkLst>
        <pc:spChg chg="mod">
          <ac:chgData name="Dr. Áprily Szilvia" userId="S::apr6684@uni-mate.hu::fdcd7440-9d2f-4386-a8f1-33d6c8433a65" providerId="AD" clId="Web-{BE96B165-99CA-4DF7-BF81-37CDBFA9C65F}" dt="2022-10-18T13:20:17.339" v="70" actId="20577"/>
          <ac:spMkLst>
            <pc:docMk/>
            <pc:sldMk cId="3072042745" sldId="280"/>
            <ac:spMk id="16" creationId="{70C5616E-202E-6246-BB77-B8D317B58748}"/>
          </ac:spMkLst>
        </pc:spChg>
      </pc:sldChg>
      <pc:sldChg chg="modSp">
        <pc:chgData name="Dr. Áprily Szilvia" userId="S::apr6684@uni-mate.hu::fdcd7440-9d2f-4386-a8f1-33d6c8433a65" providerId="AD" clId="Web-{BE96B165-99CA-4DF7-BF81-37CDBFA9C65F}" dt="2022-10-18T13:20:24.651" v="78" actId="20577"/>
        <pc:sldMkLst>
          <pc:docMk/>
          <pc:sldMk cId="826321478" sldId="281"/>
        </pc:sldMkLst>
        <pc:spChg chg="mod">
          <ac:chgData name="Dr. Áprily Szilvia" userId="S::apr6684@uni-mate.hu::fdcd7440-9d2f-4386-a8f1-33d6c8433a65" providerId="AD" clId="Web-{BE96B165-99CA-4DF7-BF81-37CDBFA9C65F}" dt="2022-10-18T13:20:24.651" v="78" actId="20577"/>
          <ac:spMkLst>
            <pc:docMk/>
            <pc:sldMk cId="826321478" sldId="281"/>
            <ac:spMk id="16" creationId="{70C5616E-202E-6246-BB77-B8D317B58748}"/>
          </ac:spMkLst>
        </pc:spChg>
      </pc:sldChg>
      <pc:sldChg chg="modSp">
        <pc:chgData name="Dr. Áprily Szilvia" userId="S::apr6684@uni-mate.hu::fdcd7440-9d2f-4386-a8f1-33d6c8433a65" providerId="AD" clId="Web-{BE96B165-99CA-4DF7-BF81-37CDBFA9C65F}" dt="2022-10-18T13:25:26.740" v="120"/>
        <pc:sldMkLst>
          <pc:docMk/>
          <pc:sldMk cId="853732873" sldId="282"/>
        </pc:sldMkLst>
        <pc:spChg chg="mod">
          <ac:chgData name="Dr. Áprily Szilvia" userId="S::apr6684@uni-mate.hu::fdcd7440-9d2f-4386-a8f1-33d6c8433a65" providerId="AD" clId="Web-{BE96B165-99CA-4DF7-BF81-37CDBFA9C65F}" dt="2022-10-18T13:25:26.740" v="120"/>
          <ac:spMkLst>
            <pc:docMk/>
            <pc:sldMk cId="853732873" sldId="282"/>
            <ac:spMk id="12" creationId="{4C1C8118-B36B-C64E-9C9E-1C21A70B5F7E}"/>
          </ac:spMkLst>
        </pc:spChg>
        <pc:spChg chg="mod">
          <ac:chgData name="Dr. Áprily Szilvia" userId="S::apr6684@uni-mate.hu::fdcd7440-9d2f-4386-a8f1-33d6c8433a65" providerId="AD" clId="Web-{BE96B165-99CA-4DF7-BF81-37CDBFA9C65F}" dt="2022-10-18T13:19:42.369" v="16" actId="20577"/>
          <ac:spMkLst>
            <pc:docMk/>
            <pc:sldMk cId="853732873" sldId="282"/>
            <ac:spMk id="16" creationId="{70C5616E-202E-6246-BB77-B8D317B58748}"/>
          </ac:spMkLst>
        </pc:spChg>
      </pc:sldChg>
      <pc:sldChg chg="modSp">
        <pc:chgData name="Dr. Áprily Szilvia" userId="S::apr6684@uni-mate.hu::fdcd7440-9d2f-4386-a8f1-33d6c8433a65" providerId="AD" clId="Web-{BE96B165-99CA-4DF7-BF81-37CDBFA9C65F}" dt="2022-10-18T13:20:33.074" v="86" actId="20577"/>
        <pc:sldMkLst>
          <pc:docMk/>
          <pc:sldMk cId="2880216104" sldId="283"/>
        </pc:sldMkLst>
        <pc:spChg chg="mod">
          <ac:chgData name="Dr. Áprily Szilvia" userId="S::apr6684@uni-mate.hu::fdcd7440-9d2f-4386-a8f1-33d6c8433a65" providerId="AD" clId="Web-{BE96B165-99CA-4DF7-BF81-37CDBFA9C65F}" dt="2022-10-18T13:20:33.074" v="86" actId="20577"/>
          <ac:spMkLst>
            <pc:docMk/>
            <pc:sldMk cId="2880216104" sldId="283"/>
            <ac:spMk id="16" creationId="{70C5616E-202E-6246-BB77-B8D317B58748}"/>
          </ac:spMkLst>
        </pc:spChg>
      </pc:sldChg>
      <pc:sldChg chg="modSp">
        <pc:chgData name="Dr. Áprily Szilvia" userId="S::apr6684@uni-mate.hu::fdcd7440-9d2f-4386-a8f1-33d6c8433a65" providerId="AD" clId="Web-{BE96B165-99CA-4DF7-BF81-37CDBFA9C65F}" dt="2022-10-18T13:21:44.811" v="119" actId="20577"/>
        <pc:sldMkLst>
          <pc:docMk/>
          <pc:sldMk cId="2248196869" sldId="284"/>
        </pc:sldMkLst>
        <pc:spChg chg="mod">
          <ac:chgData name="Dr. Áprily Szilvia" userId="S::apr6684@uni-mate.hu::fdcd7440-9d2f-4386-a8f1-33d6c8433a65" providerId="AD" clId="Web-{BE96B165-99CA-4DF7-BF81-37CDBFA9C65F}" dt="2022-10-18T13:21:44.811" v="119" actId="20577"/>
          <ac:spMkLst>
            <pc:docMk/>
            <pc:sldMk cId="2248196869" sldId="284"/>
            <ac:spMk id="12" creationId="{4C1C8118-B36B-C64E-9C9E-1C21A70B5F7E}"/>
          </ac:spMkLst>
        </pc:spChg>
      </pc:sldChg>
      <pc:sldChg chg="modSp">
        <pc:chgData name="Dr. Áprily Szilvia" userId="S::apr6684@uni-mate.hu::fdcd7440-9d2f-4386-a8f1-33d6c8433a65" providerId="AD" clId="Web-{BE96B165-99CA-4DF7-BF81-37CDBFA9C65F}" dt="2022-10-18T13:20:41.324" v="97" actId="20577"/>
        <pc:sldMkLst>
          <pc:docMk/>
          <pc:sldMk cId="3283513541" sldId="291"/>
        </pc:sldMkLst>
        <pc:spChg chg="mod">
          <ac:chgData name="Dr. Áprily Szilvia" userId="S::apr6684@uni-mate.hu::fdcd7440-9d2f-4386-a8f1-33d6c8433a65" providerId="AD" clId="Web-{BE96B165-99CA-4DF7-BF81-37CDBFA9C65F}" dt="2022-10-18T13:20:41.324" v="97" actId="20577"/>
          <ac:spMkLst>
            <pc:docMk/>
            <pc:sldMk cId="3283513541" sldId="291"/>
            <ac:spMk id="16" creationId="{70C5616E-202E-6246-BB77-B8D317B58748}"/>
          </ac:spMkLst>
        </pc:spChg>
      </pc:sldChg>
    </pc:docChg>
  </pc:docChgLst>
  <pc:docChgLst>
    <pc:chgData name="Havel Alexandra" userId="S::hav5957@uni-mate.hu::0a9429d8-9cc5-42d7-b39a-1974cea02a61" providerId="AD" clId="Web-{D201848C-9A5D-4B9C-B674-9D92B08B7B6D}"/>
    <pc:docChg chg="modSld">
      <pc:chgData name="Havel Alexandra" userId="S::hav5957@uni-mate.hu::0a9429d8-9cc5-42d7-b39a-1974cea02a61" providerId="AD" clId="Web-{D201848C-9A5D-4B9C-B674-9D92B08B7B6D}" dt="2022-10-20T09:20:59.302" v="11" actId="14100"/>
      <pc:docMkLst>
        <pc:docMk/>
      </pc:docMkLst>
      <pc:sldChg chg="modSp">
        <pc:chgData name="Havel Alexandra" userId="S::hav5957@uni-mate.hu::0a9429d8-9cc5-42d7-b39a-1974cea02a61" providerId="AD" clId="Web-{D201848C-9A5D-4B9C-B674-9D92B08B7B6D}" dt="2022-10-20T09:20:59.302" v="11" actId="14100"/>
        <pc:sldMkLst>
          <pc:docMk/>
          <pc:sldMk cId="1007669852" sldId="305"/>
        </pc:sldMkLst>
        <pc:spChg chg="mod">
          <ac:chgData name="Havel Alexandra" userId="S::hav5957@uni-mate.hu::0a9429d8-9cc5-42d7-b39a-1974cea02a61" providerId="AD" clId="Web-{D201848C-9A5D-4B9C-B674-9D92B08B7B6D}" dt="2022-10-20T09:20:59.302" v="11" actId="14100"/>
          <ac:spMkLst>
            <pc:docMk/>
            <pc:sldMk cId="1007669852" sldId="305"/>
            <ac:spMk id="104" creationId="{00000000-0000-0000-0000-000000000000}"/>
          </ac:spMkLst>
        </pc:spChg>
      </pc:sldChg>
    </pc:docChg>
  </pc:docChgLst>
  <pc:docChgLst>
    <pc:chgData name="Dr. Áprily Szilvia" userId="S::apr6684@uni-mate.hu::fdcd7440-9d2f-4386-a8f1-33d6c8433a65" providerId="AD" clId="Web-{1D407B1C-DFFF-4101-9DF6-D325FF286137}"/>
    <pc:docChg chg="modSld">
      <pc:chgData name="Dr. Áprily Szilvia" userId="S::apr6684@uni-mate.hu::fdcd7440-9d2f-4386-a8f1-33d6c8433a65" providerId="AD" clId="Web-{1D407B1C-DFFF-4101-9DF6-D325FF286137}" dt="2022-10-18T13:16:47.556" v="72" actId="20577"/>
      <pc:docMkLst>
        <pc:docMk/>
      </pc:docMkLst>
      <pc:sldChg chg="modSp">
        <pc:chgData name="Dr. Áprily Szilvia" userId="S::apr6684@uni-mate.hu::fdcd7440-9d2f-4386-a8f1-33d6c8433a65" providerId="AD" clId="Web-{1D407B1C-DFFF-4101-9DF6-D325FF286137}" dt="2022-10-18T13:16:47.556" v="72" actId="20577"/>
        <pc:sldMkLst>
          <pc:docMk/>
          <pc:sldMk cId="603706750" sldId="279"/>
        </pc:sldMkLst>
        <pc:spChg chg="mod">
          <ac:chgData name="Dr. Áprily Szilvia" userId="S::apr6684@uni-mate.hu::fdcd7440-9d2f-4386-a8f1-33d6c8433a65" providerId="AD" clId="Web-{1D407B1C-DFFF-4101-9DF6-D325FF286137}" dt="2022-10-18T13:16:47.556" v="72" actId="20577"/>
          <ac:spMkLst>
            <pc:docMk/>
            <pc:sldMk cId="603706750" sldId="279"/>
            <ac:spMk id="10" creationId="{4C1C8118-B36B-C64E-9C9E-1C21A70B5F7E}"/>
          </ac:spMkLst>
        </pc:spChg>
      </pc:sldChg>
      <pc:sldChg chg="modSp">
        <pc:chgData name="Dr. Áprily Szilvia" userId="S::apr6684@uni-mate.hu::fdcd7440-9d2f-4386-a8f1-33d6c8433a65" providerId="AD" clId="Web-{1D407B1C-DFFF-4101-9DF6-D325FF286137}" dt="2022-10-18T13:14:57.163" v="69" actId="20577"/>
        <pc:sldMkLst>
          <pc:docMk/>
          <pc:sldMk cId="3072042745" sldId="280"/>
        </pc:sldMkLst>
        <pc:spChg chg="mod">
          <ac:chgData name="Dr. Áprily Szilvia" userId="S::apr6684@uni-mate.hu::fdcd7440-9d2f-4386-a8f1-33d6c8433a65" providerId="AD" clId="Web-{1D407B1C-DFFF-4101-9DF6-D325FF286137}" dt="2022-10-18T13:14:57.163" v="69" actId="20577"/>
          <ac:spMkLst>
            <pc:docMk/>
            <pc:sldMk cId="3072042745" sldId="280"/>
            <ac:spMk id="10" creationId="{4C1C8118-B36B-C64E-9C9E-1C21A70B5F7E}"/>
          </ac:spMkLst>
        </pc:spChg>
      </pc:sldChg>
    </pc:docChg>
  </pc:docChgLst>
  <pc:docChgLst>
    <pc:chgData name="Dr. Áprily Szilvia" userId="S::apr6684@uni-mate.hu::fdcd7440-9d2f-4386-a8f1-33d6c8433a65" providerId="AD" clId="Web-{F0356ED7-D0B9-4A9A-B316-BE87FCF1C578}"/>
    <pc:docChg chg="modSld">
      <pc:chgData name="Dr. Áprily Szilvia" userId="S::apr6684@uni-mate.hu::fdcd7440-9d2f-4386-a8f1-33d6c8433a65" providerId="AD" clId="Web-{F0356ED7-D0B9-4A9A-B316-BE87FCF1C578}" dt="2022-10-18T12:35:47.915" v="4" actId="20577"/>
      <pc:docMkLst>
        <pc:docMk/>
      </pc:docMkLst>
      <pc:sldChg chg="modSp">
        <pc:chgData name="Dr. Áprily Szilvia" userId="S::apr6684@uni-mate.hu::fdcd7440-9d2f-4386-a8f1-33d6c8433a65" providerId="AD" clId="Web-{F0356ED7-D0B9-4A9A-B316-BE87FCF1C578}" dt="2022-10-18T12:35:47.915" v="4" actId="20577"/>
        <pc:sldMkLst>
          <pc:docMk/>
          <pc:sldMk cId="3283513541" sldId="291"/>
        </pc:sldMkLst>
        <pc:spChg chg="mod">
          <ac:chgData name="Dr. Áprily Szilvia" userId="S::apr6684@uni-mate.hu::fdcd7440-9d2f-4386-a8f1-33d6c8433a65" providerId="AD" clId="Web-{F0356ED7-D0B9-4A9A-B316-BE87FCF1C578}" dt="2022-10-18T12:35:47.915" v="4" actId="20577"/>
          <ac:spMkLst>
            <pc:docMk/>
            <pc:sldMk cId="3283513541" sldId="291"/>
            <ac:spMk id="12" creationId="{4C1C8118-B36B-C64E-9C9E-1C21A70B5F7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E9BF4-AB47-7942-BF22-CEB2F1B5BBCA}" type="datetimeFigureOut">
              <a:rPr lang="hu-HU" smtClean="0"/>
              <a:t>2022. 10. 20.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68F09-6E42-EC4C-AE13-9D701DA716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7580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9969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7901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118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" type="title">
  <p:cSld name="Cím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80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2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2pPr>
            <a:lvl3pPr marL="685800" lvl="2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3pPr>
            <a:lvl4pPr marL="914400" lvl="3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4pPr>
            <a:lvl5pPr marL="1143000" lvl="4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086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">
  <p:cSld name="Idéze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80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2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25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lvl="1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25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lvl="2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25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lvl="3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25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lvl="4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25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1545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énykép - hármas">
  <p:cSld name="Fénykép - hárma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>
            <a:spLocks noGrp="1"/>
          </p:cNvSpPr>
          <p:nvPr>
            <p:ph type="pic" idx="3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>
            <a:spLocks noGrp="1"/>
          </p:cNvSpPr>
          <p:nvPr>
            <p:ph type="pic" idx="4"/>
          </p:nvPr>
        </p:nvSpPr>
        <p:spPr>
          <a:xfrm>
            <a:off x="-69850" y="247650"/>
            <a:ext cx="8305800" cy="622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5541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énykép">
  <p:cSld name="Fénykép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>
            <a:spLocks noGrp="1"/>
          </p:cNvSpPr>
          <p:nvPr>
            <p:ph type="pic" idx="2"/>
          </p:nvPr>
        </p:nvSpPr>
        <p:spPr>
          <a:xfrm>
            <a:off x="-666750" y="-2762250"/>
            <a:ext cx="13525501" cy="10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4044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>
  <p:cSld name="Üre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5881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6783CD-B187-104B-8D98-CBA6CA260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773813D-C98A-D841-B504-B77CC467D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2962954-ED62-E54B-AD1C-864559BA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2022. 10. 20.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ACF261E-FEB6-4749-B94D-A55E3010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1C997C8-BE35-2743-A1B1-91CAEA23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815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otó">
  <p:cSld name="Cím és fotó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>
            <a:spLocks noGrp="1"/>
          </p:cNvSpPr>
          <p:nvPr>
            <p:ph type="pic" idx="2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80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3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2pPr>
            <a:lvl3pPr marL="685800" lvl="2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3pPr>
            <a:lvl4pPr marL="914400" lvl="3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4pPr>
            <a:lvl5pPr marL="1143000" lvl="4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042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ásik cím és fotó ">
  <p:cSld name="Másik cím és fotó 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>
            <a:spLocks noGrp="1"/>
          </p:cNvSpPr>
          <p:nvPr>
            <p:ph type="pic" idx="2"/>
          </p:nvPr>
        </p:nvSpPr>
        <p:spPr>
          <a:xfrm>
            <a:off x="5486400" y="-101600"/>
            <a:ext cx="6072418" cy="706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2pPr>
            <a:lvl3pPr marL="685800" lvl="2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3pPr>
            <a:lvl4pPr marL="914400" lvl="3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4pPr>
            <a:lvl5pPr marL="1143000" lvl="4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6000750" y="6211826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8907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lsorolásjelek">
  <p:cSld name="Felsorolásjele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819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, listajelek és fénykép">
  <p:cSld name="Cím, listajelek és fénykép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2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>
            <a:spLocks noGrp="1"/>
          </p:cNvSpPr>
          <p:nvPr>
            <p:ph type="pic" idx="3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4889500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649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">
  <p:cSld name="Szakasz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6000750" y="6211826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149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>
  <p:cSld name="Csak cím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4083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gállapítás">
  <p:cSld name="Megállapítá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228600" lvl="0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lvl="1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lvl="2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lvl="3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lvl="4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988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gadhatatlan tény">
  <p:cSld name="Tagadhatatlan tén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body" idx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228600" lvl="0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2500" b="1"/>
            </a:lvl1pPr>
            <a:lvl2pPr marL="457200" lvl="1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2500" b="1"/>
            </a:lvl2pPr>
            <a:lvl3pPr marL="685800" lvl="2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2500" b="1"/>
            </a:lvl3pPr>
            <a:lvl4pPr marL="914400" lvl="3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2500" b="1"/>
            </a:lvl4pPr>
            <a:lvl5pPr marL="1143000" lvl="4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2500" b="1"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2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171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81523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29.jpeg"/><Relationship Id="rId18" Type="http://schemas.openxmlformats.org/officeDocument/2006/relationships/hyperlink" Target="https://budaicampus.uni-mate.hu/" TargetMode="External"/><Relationship Id="rId3" Type="http://schemas.openxmlformats.org/officeDocument/2006/relationships/hyperlink" Target="https://kaposvar.szie.hu/" TargetMode="External"/><Relationship Id="rId7" Type="http://schemas.openxmlformats.org/officeDocument/2006/relationships/hyperlink" Target="https://szie.hu/" TargetMode="External"/><Relationship Id="rId12" Type="http://schemas.openxmlformats.org/officeDocument/2006/relationships/hyperlink" Target="http://budaicampus.szie.hu/" TargetMode="External"/><Relationship Id="rId17" Type="http://schemas.openxmlformats.org/officeDocument/2006/relationships/hyperlink" Target="https://kaposvaricampus.uni-mate.hu/" TargetMode="External"/><Relationship Id="rId2" Type="http://schemas.openxmlformats.org/officeDocument/2006/relationships/image" Target="../media/image22.jpeg"/><Relationship Id="rId16" Type="http://schemas.openxmlformats.org/officeDocument/2006/relationships/hyperlink" Target="https://georgikoncampus.uni-mate.hu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11" Type="http://schemas.microsoft.com/office/2007/relationships/hdphoto" Target="../media/hdphoto1.wdp"/><Relationship Id="rId5" Type="http://schemas.openxmlformats.org/officeDocument/2006/relationships/hyperlink" Target="https://georgikon.szie.hu/" TargetMode="External"/><Relationship Id="rId15" Type="http://schemas.openxmlformats.org/officeDocument/2006/relationships/hyperlink" Target="https://karolyrobertcampus.uni-mate.hu/" TargetMode="External"/><Relationship Id="rId10" Type="http://schemas.openxmlformats.org/officeDocument/2006/relationships/image" Target="../media/image28.png"/><Relationship Id="rId19" Type="http://schemas.openxmlformats.org/officeDocument/2006/relationships/image" Target="../media/image3.jpeg"/><Relationship Id="rId4" Type="http://schemas.openxmlformats.org/officeDocument/2006/relationships/image" Target="../media/image25.jpeg"/><Relationship Id="rId9" Type="http://schemas.openxmlformats.org/officeDocument/2006/relationships/hyperlink" Target="https://gyongyos.szie.hu/" TargetMode="External"/><Relationship Id="rId14" Type="http://schemas.openxmlformats.org/officeDocument/2006/relationships/hyperlink" Target="https://szentistvancampus.uni-mate.hu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image" Target="../media/image30.jpeg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3.jpe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62.png"/><Relationship Id="rId3" Type="http://schemas.openxmlformats.org/officeDocument/2006/relationships/image" Target="../media/image52.emf"/><Relationship Id="rId7" Type="http://schemas.openxmlformats.org/officeDocument/2006/relationships/image" Target="../media/image56.svg"/><Relationship Id="rId12" Type="http://schemas.openxmlformats.org/officeDocument/2006/relationships/image" Target="../media/image61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emf"/><Relationship Id="rId15" Type="http://schemas.openxmlformats.org/officeDocument/2006/relationships/image" Target="../media/image3.jpe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emf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16.jpeg"/><Relationship Id="rId3" Type="http://schemas.openxmlformats.org/officeDocument/2006/relationships/image" Target="../media/image13.emf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17" Type="http://schemas.openxmlformats.org/officeDocument/2006/relationships/image" Target="../media/image81.svg"/><Relationship Id="rId2" Type="http://schemas.openxmlformats.org/officeDocument/2006/relationships/image" Target="../media/image22.jpe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9.sv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lvi.hu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hyperlink" Target="mailto:uni-mate.hu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szoleszet-boraszat.uni-mate.hu/" TargetMode="External"/><Relationship Id="rId3" Type="http://schemas.openxmlformats.org/officeDocument/2006/relationships/image" Target="../media/image7.jpeg"/><Relationship Id="rId7" Type="http://schemas.openxmlformats.org/officeDocument/2006/relationships/hyperlink" Target="https://novenyvedelem.uni-mate.h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erteszettudomany.uni-mate.hu/" TargetMode="External"/><Relationship Id="rId11" Type="http://schemas.openxmlformats.org/officeDocument/2006/relationships/image" Target="../media/image82.png"/><Relationship Id="rId5" Type="http://schemas.openxmlformats.org/officeDocument/2006/relationships/hyperlink" Target="https://elelmiszertudomany.uni-mate.hu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hyperlink" Target="https://tajepiteszet.uni-mate.h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novenytermesztes.uni-mate.hu/" TargetMode="External"/><Relationship Id="rId13" Type="http://schemas.openxmlformats.org/officeDocument/2006/relationships/hyperlink" Target="https://videkfejlesztes.uni-mate.hu/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kornyezettudomany.uni-mate.hu/" TargetMode="External"/><Relationship Id="rId12" Type="http://schemas.openxmlformats.org/officeDocument/2006/relationships/hyperlink" Target="https://vadgazdalkodas.uni-mate.hu/home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enetika.uni-mate.hu/" TargetMode="External"/><Relationship Id="rId11" Type="http://schemas.openxmlformats.org/officeDocument/2006/relationships/hyperlink" Target="https://testneveles.uni-mate.hu/home" TargetMode="External"/><Relationship Id="rId5" Type="http://schemas.openxmlformats.org/officeDocument/2006/relationships/hyperlink" Target="https://akvakultura.uni-mate.hu/" TargetMode="External"/><Relationship Id="rId15" Type="http://schemas.openxmlformats.org/officeDocument/2006/relationships/image" Target="../media/image83.png"/><Relationship Id="rId10" Type="http://schemas.openxmlformats.org/officeDocument/2006/relationships/hyperlink" Target="https://muszaki.uni-mate.hu/" TargetMode="External"/><Relationship Id="rId4" Type="http://schemas.openxmlformats.org/officeDocument/2006/relationships/hyperlink" Target="https://agrargazdasag.uni-mate.hu/" TargetMode="External"/><Relationship Id="rId9" Type="http://schemas.openxmlformats.org/officeDocument/2006/relationships/hyperlink" Target="https://matematika.uni-mate.hu/" TargetMode="External"/><Relationship Id="rId1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muveszet.uni-mate.hu/" TargetMode="External"/><Relationship Id="rId3" Type="http://schemas.openxmlformats.org/officeDocument/2006/relationships/image" Target="../media/image7.jpeg"/><Relationship Id="rId7" Type="http://schemas.openxmlformats.org/officeDocument/2006/relationships/hyperlink" Target="https://nevelestudomany.uni-mate.h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lettan-takarmanyozas.uni-mate.hu/" TargetMode="External"/><Relationship Id="rId5" Type="http://schemas.openxmlformats.org/officeDocument/2006/relationships/hyperlink" Target="https://allattenyesztes.uni-mate.hu/" TargetMode="External"/><Relationship Id="rId10" Type="http://schemas.openxmlformats.org/officeDocument/2006/relationships/image" Target="../media/image84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felveteli.bc@uni-mate.hu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hyperlink" Target="mailto:felveteli.georgikon@uni-mate.h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2C26BC4F-9CE6-B14A-8E8D-6213A066F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487" y="0"/>
            <a:ext cx="7492674" cy="6858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2197947-436C-5546-9F4B-475665E0F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9267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7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9082E60-3898-2448-9AAD-0DAA503C5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58"/>
            <a:ext cx="12192001" cy="686351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38137BF-08D2-9949-BE87-2A39906ADD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819" y="2127094"/>
            <a:ext cx="4965340" cy="3615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8CE0AF9E-30DD-C042-A73C-836DB6F56624}"/>
              </a:ext>
            </a:extLst>
          </p:cNvPr>
          <p:cNvSpPr/>
          <p:nvPr/>
        </p:nvSpPr>
        <p:spPr>
          <a:xfrm>
            <a:off x="449912" y="2815910"/>
            <a:ext cx="4119153" cy="1877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7200" b="1" i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 </a:t>
            </a:r>
          </a:p>
          <a:p>
            <a:pPr algn="ctr"/>
            <a:r>
              <a:rPr lang="hu-HU" sz="44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OKTATÓ/KUTATÓ</a:t>
            </a:r>
            <a:endParaRPr lang="hu-HU" sz="4400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1D25622-26AE-0246-B772-F5B96228EC1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5196810" y="1793089"/>
            <a:ext cx="6502920" cy="5079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9914CADD-AF34-6344-8A69-728226872CEA}"/>
              </a:ext>
            </a:extLst>
          </p:cNvPr>
          <p:cNvGrpSpPr/>
          <p:nvPr/>
        </p:nvGrpSpPr>
        <p:grpSpPr>
          <a:xfrm>
            <a:off x="0" y="-189433"/>
            <a:ext cx="7359611" cy="2997959"/>
            <a:chOff x="2371360" y="1865510"/>
            <a:chExt cx="7772400" cy="3187074"/>
          </a:xfrm>
          <a:gradFill>
            <a:gsLst>
              <a:gs pos="0">
                <a:srgbClr val="273641"/>
              </a:gs>
              <a:gs pos="50000">
                <a:srgbClr val="1C506A"/>
              </a:gs>
              <a:gs pos="100000">
                <a:srgbClr val="256C8F"/>
              </a:gs>
            </a:gsLst>
            <a:lin ang="0" scaled="1"/>
          </a:gradFill>
          <a:effectLst>
            <a:outerShdw blurRad="1270000" dist="50800" dir="5400000" sx="25000" sy="25000" algn="ctr" rotWithShape="0">
              <a:srgbClr val="000000">
                <a:alpha val="40000"/>
              </a:srgbClr>
            </a:outerShdw>
          </a:effectLst>
        </p:grpSpPr>
        <p:sp>
          <p:nvSpPr>
            <p:cNvPr id="22" name="Téglalap 66">
              <a:extLst>
                <a:ext uri="{FF2B5EF4-FFF2-40B4-BE49-F238E27FC236}">
                  <a16:creationId xmlns:a16="http://schemas.microsoft.com/office/drawing/2014/main" id="{5BE2C06F-985A-E141-8044-DF6CA55565C6}"/>
                </a:ext>
              </a:extLst>
            </p:cNvPr>
            <p:cNvSpPr/>
            <p:nvPr/>
          </p:nvSpPr>
          <p:spPr>
            <a:xfrm>
              <a:off x="2371360" y="2056111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477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Téglalap 66">
              <a:extLst>
                <a:ext uri="{FF2B5EF4-FFF2-40B4-BE49-F238E27FC236}">
                  <a16:creationId xmlns:a16="http://schemas.microsoft.com/office/drawing/2014/main" id="{84464877-C08F-AB40-9009-5E520FD7B9B2}"/>
                </a:ext>
              </a:extLst>
            </p:cNvPr>
            <p:cNvSpPr/>
            <p:nvPr/>
          </p:nvSpPr>
          <p:spPr>
            <a:xfrm>
              <a:off x="2371360" y="1865510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7D9890F-A7D1-C942-9A6D-7FEDAF898B4C}"/>
              </a:ext>
            </a:extLst>
          </p:cNvPr>
          <p:cNvSpPr txBox="1"/>
          <p:nvPr/>
        </p:nvSpPr>
        <p:spPr>
          <a:xfrm>
            <a:off x="983978" y="166846"/>
            <a:ext cx="53813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4400" b="1">
                <a:solidFill>
                  <a:schemeClr val="bg1"/>
                </a:solidFill>
              </a:rPr>
              <a:t>FŐBB ADATOK VI.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70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5579CD02-E2EC-BF41-9C0B-BA3382D02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757"/>
            <a:ext cx="12192000" cy="6863514"/>
          </a:xfrm>
          <a:prstGeom prst="rect">
            <a:avLst/>
          </a:prstGeom>
        </p:spPr>
      </p:pic>
      <p:sp>
        <p:nvSpPr>
          <p:cNvPr id="29" name="Lekerekített téglalap 28">
            <a:extLst>
              <a:ext uri="{FF2B5EF4-FFF2-40B4-BE49-F238E27FC236}">
                <a16:creationId xmlns:a16="http://schemas.microsoft.com/office/drawing/2014/main" id="{F38D1183-A3D4-0947-84D7-2DE3EC92C005}"/>
              </a:ext>
            </a:extLst>
          </p:cNvPr>
          <p:cNvSpPr/>
          <p:nvPr/>
        </p:nvSpPr>
        <p:spPr>
          <a:xfrm>
            <a:off x="1380698" y="122853"/>
            <a:ext cx="9430603" cy="707886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CDF03B6-888D-7449-AF8D-5B3685CEF5F9}"/>
              </a:ext>
            </a:extLst>
          </p:cNvPr>
          <p:cNvSpPr txBox="1"/>
          <p:nvPr/>
        </p:nvSpPr>
        <p:spPr>
          <a:xfrm>
            <a:off x="3613329" y="159129"/>
            <a:ext cx="496534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CAMPUSAINK</a:t>
            </a:r>
          </a:p>
        </p:txBody>
      </p: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24341F13-F85B-5D4D-82BF-30C037E3DDB9}"/>
              </a:ext>
            </a:extLst>
          </p:cNvPr>
          <p:cNvGrpSpPr>
            <a:grpSpLocks noChangeAspect="1"/>
          </p:cNvGrpSpPr>
          <p:nvPr/>
        </p:nvGrpSpPr>
        <p:grpSpPr>
          <a:xfrm>
            <a:off x="601124" y="986388"/>
            <a:ext cx="10989751" cy="5329397"/>
            <a:chOff x="2425103" y="1918331"/>
            <a:chExt cx="8611577" cy="4176119"/>
          </a:xfrm>
        </p:grpSpPr>
        <p:pic>
          <p:nvPicPr>
            <p:cNvPr id="8" name="Kép 7" descr="A képen kültéri, épület, út, utca látható&#10;&#10;Automatikusan generált leírás">
              <a:hlinkClick r:id="rId3"/>
              <a:extLst>
                <a:ext uri="{FF2B5EF4-FFF2-40B4-BE49-F238E27FC236}">
                  <a16:creationId xmlns:a16="http://schemas.microsoft.com/office/drawing/2014/main" id="{67B6782E-5A72-AE47-A197-B29621746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651" b="2858"/>
            <a:stretch/>
          </p:blipFill>
          <p:spPr>
            <a:xfrm>
              <a:off x="3807410" y="4218830"/>
              <a:ext cx="2891708" cy="18415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Kép 9" descr="A képen kültéri, épület, út, utca látható&#10;&#10;Automatikusan generált leírás">
              <a:hlinkClick r:id="rId5"/>
              <a:extLst>
                <a:ext uri="{FF2B5EF4-FFF2-40B4-BE49-F238E27FC236}">
                  <a16:creationId xmlns:a16="http://schemas.microsoft.com/office/drawing/2014/main" id="{A31BB760-6597-6E4C-8753-66AE45AFD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103" b="-1103"/>
            <a:stretch/>
          </p:blipFill>
          <p:spPr>
            <a:xfrm>
              <a:off x="2425103" y="1918331"/>
              <a:ext cx="2828161" cy="18965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Kép 13" descr="A képen épület, kültéri, fű, nagyon nagy látható&#10;&#10;Automatikusan generált leírás">
              <a:hlinkClick r:id="rId7"/>
              <a:extLst>
                <a:ext uri="{FF2B5EF4-FFF2-40B4-BE49-F238E27FC236}">
                  <a16:creationId xmlns:a16="http://schemas.microsoft.com/office/drawing/2014/main" id="{6E1A0180-A1DF-4E47-8A67-B08CC88B8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16811" y="1918332"/>
              <a:ext cx="2828161" cy="18756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Kép 15" descr="A képen utca, vonat, fű, út látható&#10;&#10;Automatikusan generált leírás">
              <a:hlinkClick r:id="rId9"/>
              <a:extLst>
                <a:ext uri="{FF2B5EF4-FFF2-40B4-BE49-F238E27FC236}">
                  <a16:creationId xmlns:a16="http://schemas.microsoft.com/office/drawing/2014/main" id="{35A61E20-193A-4645-BC0E-AC17DE336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 l="5707" t="849" r="9477" b="-849"/>
            <a:stretch/>
          </p:blipFill>
          <p:spPr>
            <a:xfrm>
              <a:off x="8208519" y="1918331"/>
              <a:ext cx="2828161" cy="18756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Kép 17" descr="A képen út, kültéri, épület, utca látható&#10;&#10;Automatikusan generált leírás">
              <a:hlinkClick r:id="rId12"/>
              <a:extLst>
                <a:ext uri="{FF2B5EF4-FFF2-40B4-BE49-F238E27FC236}">
                  <a16:creationId xmlns:a16="http://schemas.microsoft.com/office/drawing/2014/main" id="{26640C3B-BC3A-764B-ADFC-995DC8D74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7592" t="1073" r="7592" b="-1073"/>
            <a:stretch/>
          </p:blipFill>
          <p:spPr>
            <a:xfrm>
              <a:off x="6794438" y="4218830"/>
              <a:ext cx="2828161" cy="18756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2DFEC2C6-996B-B84E-8C0A-B2B9E6AEC302}"/>
              </a:ext>
            </a:extLst>
          </p:cNvPr>
          <p:cNvGrpSpPr/>
          <p:nvPr/>
        </p:nvGrpSpPr>
        <p:grpSpPr>
          <a:xfrm>
            <a:off x="998401" y="3446049"/>
            <a:ext cx="10433800" cy="3288186"/>
            <a:chOff x="998401" y="3446049"/>
            <a:chExt cx="10433800" cy="3288186"/>
          </a:xfrm>
        </p:grpSpPr>
        <p:sp>
          <p:nvSpPr>
            <p:cNvPr id="22" name="Szövegdoboz 21">
              <a:extLst>
                <a:ext uri="{FF2B5EF4-FFF2-40B4-BE49-F238E27FC236}">
                  <a16:creationId xmlns:a16="http://schemas.microsoft.com/office/drawing/2014/main" id="{EC8E1015-9A63-AE47-A1E3-0920E4025537}"/>
                </a:ext>
              </a:extLst>
            </p:cNvPr>
            <p:cNvSpPr txBox="1"/>
            <p:nvPr/>
          </p:nvSpPr>
          <p:spPr>
            <a:xfrm>
              <a:off x="4715791" y="3451676"/>
              <a:ext cx="2922608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b="1">
                  <a:solidFill>
                    <a:schemeClr val="tx2">
                      <a:lumMod val="50000"/>
                    </a:schemeClr>
                  </a:solidFill>
                  <a:hlinkClick r:id="rId14"/>
                </a:rPr>
                <a:t>SZENT ISTVÁN CAMPUS</a:t>
              </a:r>
              <a:endParaRPr lang="hu-HU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FBE3FB27-B784-A747-B0DA-59ED4C251AE5}"/>
                </a:ext>
              </a:extLst>
            </p:cNvPr>
            <p:cNvSpPr txBox="1"/>
            <p:nvPr/>
          </p:nvSpPr>
          <p:spPr>
            <a:xfrm>
              <a:off x="8140361" y="3446049"/>
              <a:ext cx="3291840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b="1">
                  <a:solidFill>
                    <a:schemeClr val="tx2">
                      <a:lumMod val="50000"/>
                    </a:schemeClr>
                  </a:solidFill>
                  <a:hlinkClick r:id="rId15"/>
                </a:rPr>
                <a:t>KÁROLY RÓBERT CAMPUS</a:t>
              </a:r>
              <a:endParaRPr lang="hu-HU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29EA7CE5-AD5D-704D-823A-F38F81FFF65D}"/>
                </a:ext>
              </a:extLst>
            </p:cNvPr>
            <p:cNvSpPr txBox="1"/>
            <p:nvPr/>
          </p:nvSpPr>
          <p:spPr>
            <a:xfrm>
              <a:off x="998401" y="3451676"/>
              <a:ext cx="2814637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b="1">
                  <a:solidFill>
                    <a:schemeClr val="tx2">
                      <a:lumMod val="50000"/>
                    </a:schemeClr>
                  </a:solidFill>
                  <a:hlinkClick r:id="rId16"/>
                </a:rPr>
                <a:t>GEORGIKON CAMPUS</a:t>
              </a:r>
              <a:endParaRPr lang="hu-HU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5" name="Szövegdoboz 24">
              <a:extLst>
                <a:ext uri="{FF2B5EF4-FFF2-40B4-BE49-F238E27FC236}">
                  <a16:creationId xmlns:a16="http://schemas.microsoft.com/office/drawing/2014/main" id="{E9724A66-6FC1-1144-8CE2-34AA582A0633}"/>
                </a:ext>
              </a:extLst>
            </p:cNvPr>
            <p:cNvSpPr txBox="1"/>
            <p:nvPr/>
          </p:nvSpPr>
          <p:spPr>
            <a:xfrm>
              <a:off x="2884087" y="6352546"/>
              <a:ext cx="2814637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b="1">
                  <a:solidFill>
                    <a:schemeClr val="tx2">
                      <a:lumMod val="50000"/>
                    </a:schemeClr>
                  </a:solidFill>
                  <a:hlinkClick r:id="rId17"/>
                </a:rPr>
                <a:t>KAPOSVÁRI CAMPUS</a:t>
              </a:r>
              <a:endParaRPr lang="hu-HU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6" name="Szövegdoboz 25">
              <a:extLst>
                <a:ext uri="{FF2B5EF4-FFF2-40B4-BE49-F238E27FC236}">
                  <a16:creationId xmlns:a16="http://schemas.microsoft.com/office/drawing/2014/main" id="{61DD4B77-E374-D742-935F-AC452372AAF0}"/>
                </a:ext>
              </a:extLst>
            </p:cNvPr>
            <p:cNvSpPr txBox="1"/>
            <p:nvPr/>
          </p:nvSpPr>
          <p:spPr>
            <a:xfrm>
              <a:off x="6574369" y="6364903"/>
              <a:ext cx="2814637" cy="3693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b="1">
                  <a:solidFill>
                    <a:schemeClr val="tx2">
                      <a:lumMod val="50000"/>
                    </a:schemeClr>
                  </a:solidFill>
                  <a:hlinkClick r:id="rId18"/>
                </a:rPr>
                <a:t>BUDAI CAMPUS</a:t>
              </a:r>
              <a:endParaRPr lang="hu-HU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pic>
        <p:nvPicPr>
          <p:cNvPr id="27" name="Kép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7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92001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4800" b="1">
                <a:solidFill>
                  <a:srgbClr val="93DCDA"/>
                </a:solidFill>
                <a:latin typeface="Calibri" panose="020F0502020204030204" pitchFamily="34" charset="0"/>
                <a:ea typeface="GungsuhChe" panose="02030609000101010101" pitchFamily="49" charset="-127"/>
                <a:cs typeface="Calibri" panose="020F0502020204030204" pitchFamily="34" charset="0"/>
              </a:rPr>
              <a:t>MATE</a:t>
            </a:r>
            <a:r>
              <a:rPr lang="hu-HU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képzési területei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704393" y="1445774"/>
            <a:ext cx="10014982" cy="4477643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D0004C48-245C-924F-A9AA-46A87870710D}"/>
              </a:ext>
            </a:extLst>
          </p:cNvPr>
          <p:cNvSpPr txBox="1"/>
          <p:nvPr/>
        </p:nvSpPr>
        <p:spPr>
          <a:xfrm>
            <a:off x="3209208" y="1422437"/>
            <a:ext cx="81332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Wingdings" pitchFamily="2" charset="2"/>
              <a:buChar char="Ø"/>
            </a:pPr>
            <a:r>
              <a:rPr lang="hu-HU" sz="3200" b="1">
                <a:solidFill>
                  <a:schemeClr val="bg1"/>
                </a:solidFill>
              </a:rPr>
              <a:t>AGRÁRKÉPZÉS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hu-HU" sz="3200" b="1">
                <a:solidFill>
                  <a:schemeClr val="bg1"/>
                </a:solidFill>
              </a:rPr>
              <a:t>BÖLCSÉSZETTUDOMÁNYOK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hu-HU" sz="3200" b="1">
                <a:solidFill>
                  <a:schemeClr val="bg1"/>
                </a:solidFill>
              </a:rPr>
              <a:t>GAZDASÁGTUDOMÁNYOK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hu-HU" sz="3200" b="1">
                <a:solidFill>
                  <a:schemeClr val="bg1"/>
                </a:solidFill>
              </a:rPr>
              <a:t>INFORMATIKAI KÉPZÉS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hu-HU" sz="3200" b="1">
                <a:solidFill>
                  <a:schemeClr val="bg1"/>
                </a:solidFill>
              </a:rPr>
              <a:t>MŰSZAKI KÉPZÉS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hu-HU" sz="3200" b="1">
                <a:solidFill>
                  <a:schemeClr val="bg1"/>
                </a:solidFill>
              </a:rPr>
              <a:t>MŰVÉSZET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hu-HU" sz="3200" b="1">
                <a:solidFill>
                  <a:schemeClr val="bg1"/>
                </a:solidFill>
              </a:rPr>
              <a:t>MŰVÉSZETKÖZVETÍTÉSI KÉPZÉS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hu-HU" sz="3200" b="1">
                <a:solidFill>
                  <a:schemeClr val="bg1"/>
                </a:solidFill>
              </a:rPr>
              <a:t>PEDAGÓGUSKÉPZÉS</a:t>
            </a:r>
          </a:p>
        </p:txBody>
      </p: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0DEE2610-CB50-264A-B33D-D02CD93F64E6}"/>
              </a:ext>
            </a:extLst>
          </p:cNvPr>
          <p:cNvGrpSpPr/>
          <p:nvPr/>
        </p:nvGrpSpPr>
        <p:grpSpPr>
          <a:xfrm>
            <a:off x="1605415" y="1587450"/>
            <a:ext cx="1549268" cy="4002261"/>
            <a:chOff x="1605415" y="1587450"/>
            <a:chExt cx="1549268" cy="4002261"/>
          </a:xfrm>
        </p:grpSpPr>
        <p:grpSp>
          <p:nvGrpSpPr>
            <p:cNvPr id="52" name="Csoportba foglalás 51">
              <a:extLst>
                <a:ext uri="{FF2B5EF4-FFF2-40B4-BE49-F238E27FC236}">
                  <a16:creationId xmlns:a16="http://schemas.microsoft.com/office/drawing/2014/main" id="{59F69D36-8F71-364F-A908-F4991F70E2E2}"/>
                </a:ext>
              </a:extLst>
            </p:cNvPr>
            <p:cNvGrpSpPr/>
            <p:nvPr/>
          </p:nvGrpSpPr>
          <p:grpSpPr>
            <a:xfrm>
              <a:off x="1605415" y="1587450"/>
              <a:ext cx="1549268" cy="4002261"/>
              <a:chOff x="881349" y="1575727"/>
              <a:chExt cx="1549268" cy="4002261"/>
            </a:xfrm>
          </p:grpSpPr>
          <p:sp>
            <p:nvSpPr>
              <p:cNvPr id="42" name="Ellipszis 41">
                <a:extLst>
                  <a:ext uri="{FF2B5EF4-FFF2-40B4-BE49-F238E27FC236}">
                    <a16:creationId xmlns:a16="http://schemas.microsoft.com/office/drawing/2014/main" id="{14C65A43-508F-BC41-ABC6-3F9DA5CE1E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1349" y="1588128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3" name="Ellipszis 42">
                <a:extLst>
                  <a:ext uri="{FF2B5EF4-FFF2-40B4-BE49-F238E27FC236}">
                    <a16:creationId xmlns:a16="http://schemas.microsoft.com/office/drawing/2014/main" id="{DC06A1FA-6A2F-DE4B-A378-F5AF900228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5142" y="1575727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pic>
            <p:nvPicPr>
              <p:cNvPr id="30" name="Ábra 29">
                <a:extLst>
                  <a:ext uri="{FF2B5EF4-FFF2-40B4-BE49-F238E27FC236}">
                    <a16:creationId xmlns:a16="http://schemas.microsoft.com/office/drawing/2014/main" id="{1F3FF0A4-6551-454D-8D36-A50F3DF707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7555" y="1668718"/>
                <a:ext cx="540000" cy="540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Ábra 30">
                <a:extLst>
                  <a:ext uri="{FF2B5EF4-FFF2-40B4-BE49-F238E27FC236}">
                    <a16:creationId xmlns:a16="http://schemas.microsoft.com/office/drawing/2014/main" id="{98453CA0-71A9-1F48-9B91-B30BD1971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65142" y="1720756"/>
                <a:ext cx="540000" cy="540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4" name="Ellipszis 43">
                <a:extLst>
                  <a:ext uri="{FF2B5EF4-FFF2-40B4-BE49-F238E27FC236}">
                    <a16:creationId xmlns:a16="http://schemas.microsoft.com/office/drawing/2014/main" id="{9FD2B4C9-0022-0143-9884-5F73C12EB3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0617" y="2377173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5" name="Ellipszis 44">
                <a:extLst>
                  <a:ext uri="{FF2B5EF4-FFF2-40B4-BE49-F238E27FC236}">
                    <a16:creationId xmlns:a16="http://schemas.microsoft.com/office/drawing/2014/main" id="{4B98B9CB-03F2-FB43-815B-976830B128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1349" y="238441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6" name="Ellipszis 45">
                <a:extLst>
                  <a:ext uri="{FF2B5EF4-FFF2-40B4-BE49-F238E27FC236}">
                    <a16:creationId xmlns:a16="http://schemas.microsoft.com/office/drawing/2014/main" id="{D00A4D68-A907-B94E-BC65-7C21143EA6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0617" y="3213590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7" name="Ellipszis 46">
                <a:extLst>
                  <a:ext uri="{FF2B5EF4-FFF2-40B4-BE49-F238E27FC236}">
                    <a16:creationId xmlns:a16="http://schemas.microsoft.com/office/drawing/2014/main" id="{06A944DA-3B32-B94D-BE46-A66F5387F4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1349" y="3220828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8" name="Ellipszis 47">
                <a:extLst>
                  <a:ext uri="{FF2B5EF4-FFF2-40B4-BE49-F238E27FC236}">
                    <a16:creationId xmlns:a16="http://schemas.microsoft.com/office/drawing/2014/main" id="{14FC7BF5-A60F-A64B-A0D7-1322EDA5DF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0617" y="403819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9" name="Ellipszis 48">
                <a:extLst>
                  <a:ext uri="{FF2B5EF4-FFF2-40B4-BE49-F238E27FC236}">
                    <a16:creationId xmlns:a16="http://schemas.microsoft.com/office/drawing/2014/main" id="{D4C735DF-30A1-7A45-A2A5-53F89D9FC4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1349" y="4045432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0" name="Ellipszis 49">
                <a:extLst>
                  <a:ext uri="{FF2B5EF4-FFF2-40B4-BE49-F238E27FC236}">
                    <a16:creationId xmlns:a16="http://schemas.microsoft.com/office/drawing/2014/main" id="{1D4E7189-E7DB-2846-9D87-981F89614F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0617" y="4850750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1" name="Ellipszis 50">
                <a:extLst>
                  <a:ext uri="{FF2B5EF4-FFF2-40B4-BE49-F238E27FC236}">
                    <a16:creationId xmlns:a16="http://schemas.microsoft.com/office/drawing/2014/main" id="{2FB7C0AC-DE76-3244-9240-5847645C7A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1349" y="4857988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pic>
            <p:nvPicPr>
              <p:cNvPr id="32" name="Ábra 31">
                <a:extLst>
                  <a:ext uri="{FF2B5EF4-FFF2-40B4-BE49-F238E27FC236}">
                    <a16:creationId xmlns:a16="http://schemas.microsoft.com/office/drawing/2014/main" id="{8895382C-1C55-2048-9D4E-2F0B44816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27541" y="2517449"/>
                <a:ext cx="468000" cy="468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3" name="Ábra 32">
                <a:extLst>
                  <a:ext uri="{FF2B5EF4-FFF2-40B4-BE49-F238E27FC236}">
                    <a16:creationId xmlns:a16="http://schemas.microsoft.com/office/drawing/2014/main" id="{0B150664-3A33-8444-AA9B-AB0B46E392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36515" y="2507115"/>
                <a:ext cx="468000" cy="468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Ábra 33">
                <a:extLst>
                  <a:ext uri="{FF2B5EF4-FFF2-40B4-BE49-F238E27FC236}">
                    <a16:creationId xmlns:a16="http://schemas.microsoft.com/office/drawing/2014/main" id="{C3EA589C-0B35-A645-A1B9-AC3A22C58F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07349" y="3380511"/>
                <a:ext cx="468000" cy="468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Ábra 34">
                <a:extLst>
                  <a:ext uri="{FF2B5EF4-FFF2-40B4-BE49-F238E27FC236}">
                    <a16:creationId xmlns:a16="http://schemas.microsoft.com/office/drawing/2014/main" id="{D2A0686C-AC65-434C-950B-8862785C0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836515" y="3339238"/>
                <a:ext cx="468000" cy="468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Ábra 35">
                <a:extLst>
                  <a:ext uri="{FF2B5EF4-FFF2-40B4-BE49-F238E27FC236}">
                    <a16:creationId xmlns:a16="http://schemas.microsoft.com/office/drawing/2014/main" id="{18C658AB-189E-D54B-B6D1-AAE496DA3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818515" y="4164843"/>
                <a:ext cx="504000" cy="504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" name="Ábra 36">
                <a:extLst>
                  <a:ext uri="{FF2B5EF4-FFF2-40B4-BE49-F238E27FC236}">
                    <a16:creationId xmlns:a16="http://schemas.microsoft.com/office/drawing/2014/main" id="{26C3DF43-74A2-2A46-B50E-95AF7E10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993085" y="4164843"/>
                <a:ext cx="468000" cy="468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Ábra 38">
                <a:extLst>
                  <a:ext uri="{FF2B5EF4-FFF2-40B4-BE49-F238E27FC236}">
                    <a16:creationId xmlns:a16="http://schemas.microsoft.com/office/drawing/2014/main" id="{E3FC2480-205C-5E46-8CE2-1EF4003D5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993085" y="4981871"/>
                <a:ext cx="468000" cy="468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54" name="Ábra 53">
              <a:extLst>
                <a:ext uri="{FF2B5EF4-FFF2-40B4-BE49-F238E27FC236}">
                  <a16:creationId xmlns:a16="http://schemas.microsoft.com/office/drawing/2014/main" id="{1B7FB8DC-609E-F64A-9562-757A0BF8C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530834" y="4921594"/>
              <a:ext cx="540000" cy="5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0" name="Kép 3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1872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20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Kép 67">
            <a:extLst>
              <a:ext uri="{FF2B5EF4-FFF2-40B4-BE49-F238E27FC236}">
                <a16:creationId xmlns:a16="http://schemas.microsoft.com/office/drawing/2014/main" id="{42CED71D-E109-4B45-A1EC-EE0578500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1670050"/>
            <a:ext cx="8216900" cy="351790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145BE37-C636-0444-A9D5-272A29898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6863514"/>
          </a:xfrm>
          <a:prstGeom prst="rect">
            <a:avLst/>
          </a:prstGeom>
        </p:spPr>
      </p:pic>
      <p:grpSp>
        <p:nvGrpSpPr>
          <p:cNvPr id="77" name="Csoportba foglalás 76">
            <a:extLst>
              <a:ext uri="{FF2B5EF4-FFF2-40B4-BE49-F238E27FC236}">
                <a16:creationId xmlns:a16="http://schemas.microsoft.com/office/drawing/2014/main" id="{8A5513FA-461A-744F-B525-66652D566708}"/>
              </a:ext>
            </a:extLst>
          </p:cNvPr>
          <p:cNvGrpSpPr/>
          <p:nvPr/>
        </p:nvGrpSpPr>
        <p:grpSpPr>
          <a:xfrm flipH="1">
            <a:off x="4832389" y="-195549"/>
            <a:ext cx="7359611" cy="2997959"/>
            <a:chOff x="2371360" y="1865510"/>
            <a:chExt cx="7772400" cy="3187074"/>
          </a:xfrm>
          <a:gradFill>
            <a:gsLst>
              <a:gs pos="0">
                <a:srgbClr val="1C506A"/>
              </a:gs>
              <a:gs pos="50000">
                <a:srgbClr val="256C8F"/>
              </a:gs>
              <a:gs pos="100000">
                <a:srgbClr val="3595C6"/>
              </a:gs>
            </a:gsLst>
            <a:lin ang="0" scaled="1"/>
          </a:gradFill>
          <a:effectLst>
            <a:outerShdw blurRad="317500" dist="50800" dir="5400000" algn="ctr" rotWithShape="0">
              <a:srgbClr val="000000">
                <a:alpha val="40000"/>
              </a:srgbClr>
            </a:outerShdw>
          </a:effectLst>
        </p:grpSpPr>
        <p:sp>
          <p:nvSpPr>
            <p:cNvPr id="78" name="Téglalap 66">
              <a:extLst>
                <a:ext uri="{FF2B5EF4-FFF2-40B4-BE49-F238E27FC236}">
                  <a16:creationId xmlns:a16="http://schemas.microsoft.com/office/drawing/2014/main" id="{59700147-8547-E445-BE4A-86ACE47F9163}"/>
                </a:ext>
              </a:extLst>
            </p:cNvPr>
            <p:cNvSpPr/>
            <p:nvPr/>
          </p:nvSpPr>
          <p:spPr>
            <a:xfrm>
              <a:off x="2371360" y="2056111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477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9" name="Téglalap 66">
              <a:extLst>
                <a:ext uri="{FF2B5EF4-FFF2-40B4-BE49-F238E27FC236}">
                  <a16:creationId xmlns:a16="http://schemas.microsoft.com/office/drawing/2014/main" id="{1FFF0596-DDCC-724A-80B4-D569E342AA57}"/>
                </a:ext>
              </a:extLst>
            </p:cNvPr>
            <p:cNvSpPr/>
            <p:nvPr/>
          </p:nvSpPr>
          <p:spPr>
            <a:xfrm>
              <a:off x="2371360" y="1865510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" name="Szövegdoboz 8">
            <a:extLst>
              <a:ext uri="{FF2B5EF4-FFF2-40B4-BE49-F238E27FC236}">
                <a16:creationId xmlns:a16="http://schemas.microsoft.com/office/drawing/2014/main" id="{DFBA04C9-560D-2B45-8613-0A39E5CC5F67}"/>
              </a:ext>
            </a:extLst>
          </p:cNvPr>
          <p:cNvSpPr txBox="1"/>
          <p:nvPr/>
        </p:nvSpPr>
        <p:spPr>
          <a:xfrm>
            <a:off x="6932750" y="197664"/>
            <a:ext cx="53813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4400" b="1">
                <a:solidFill>
                  <a:schemeClr val="bg1"/>
                </a:solidFill>
              </a:rPr>
              <a:t>KÉPZÉSI SZINTEK</a:t>
            </a:r>
          </a:p>
        </p:txBody>
      </p:sp>
      <p:sp>
        <p:nvSpPr>
          <p:cNvPr id="14" name="Lekerekített téglalap 13">
            <a:extLst>
              <a:ext uri="{FF2B5EF4-FFF2-40B4-BE49-F238E27FC236}">
                <a16:creationId xmlns:a16="http://schemas.microsoft.com/office/drawing/2014/main" id="{F81AB8C2-B6D5-6A42-96F9-D56D91DFDA75}"/>
              </a:ext>
            </a:extLst>
          </p:cNvPr>
          <p:cNvSpPr/>
          <p:nvPr/>
        </p:nvSpPr>
        <p:spPr>
          <a:xfrm>
            <a:off x="690392" y="460804"/>
            <a:ext cx="2482503" cy="1228433"/>
          </a:xfrm>
          <a:prstGeom prst="roundRect">
            <a:avLst/>
          </a:prstGeom>
          <a:gradFill>
            <a:gsLst>
              <a:gs pos="0">
                <a:srgbClr val="3595C6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/>
              <a:t>FELSŐOKTATÁSI</a:t>
            </a:r>
            <a:r>
              <a:rPr lang="hu-HU" sz="2000"/>
              <a:t> </a:t>
            </a:r>
            <a:r>
              <a:rPr lang="hu-HU" sz="2000" b="1"/>
              <a:t>SZAKKÉPZÉS</a:t>
            </a:r>
          </a:p>
          <a:p>
            <a:pPr algn="ctr"/>
            <a:r>
              <a:rPr lang="hu-HU" sz="2400">
                <a:solidFill>
                  <a:srgbClr val="FFFF00"/>
                </a:solidFill>
              </a:rPr>
              <a:t>FOSZK</a:t>
            </a:r>
          </a:p>
        </p:txBody>
      </p:sp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D6C7971-79D8-6A4F-8534-B2248DF694B6}"/>
              </a:ext>
            </a:extLst>
          </p:cNvPr>
          <p:cNvSpPr/>
          <p:nvPr/>
        </p:nvSpPr>
        <p:spPr>
          <a:xfrm>
            <a:off x="734472" y="2132620"/>
            <a:ext cx="4120452" cy="1339272"/>
          </a:xfrm>
          <a:prstGeom prst="roundRect">
            <a:avLst/>
          </a:prstGeom>
          <a:gradFill>
            <a:gsLst>
              <a:gs pos="0">
                <a:srgbClr val="3595C6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/>
              <a:t>ALAPKÉPZÉS</a:t>
            </a:r>
            <a:r>
              <a:rPr lang="hu-HU" sz="2000"/>
              <a:t> </a:t>
            </a:r>
          </a:p>
          <a:p>
            <a:pPr algn="ctr"/>
            <a:r>
              <a:rPr lang="hu-HU" sz="2400">
                <a:solidFill>
                  <a:srgbClr val="FFFF00"/>
                </a:solidFill>
              </a:rPr>
              <a:t>BA / </a:t>
            </a:r>
            <a:r>
              <a:rPr lang="hu-HU" sz="2400" err="1">
                <a:solidFill>
                  <a:srgbClr val="FFFF00"/>
                </a:solidFill>
              </a:rPr>
              <a:t>BSc</a:t>
            </a:r>
            <a:endParaRPr lang="hu-HU" sz="2400">
              <a:solidFill>
                <a:srgbClr val="FFFF00"/>
              </a:solidFill>
            </a:endParaRPr>
          </a:p>
        </p:txBody>
      </p:sp>
      <p:sp>
        <p:nvSpPr>
          <p:cNvPr id="16" name="Lekerekített téglalap 15">
            <a:extLst>
              <a:ext uri="{FF2B5EF4-FFF2-40B4-BE49-F238E27FC236}">
                <a16:creationId xmlns:a16="http://schemas.microsoft.com/office/drawing/2014/main" id="{62C2ACF1-B345-B144-80AD-E0CA2FC4D92C}"/>
              </a:ext>
            </a:extLst>
          </p:cNvPr>
          <p:cNvSpPr/>
          <p:nvPr/>
        </p:nvSpPr>
        <p:spPr>
          <a:xfrm>
            <a:off x="765125" y="4725380"/>
            <a:ext cx="6641842" cy="1084699"/>
          </a:xfrm>
          <a:prstGeom prst="roundRect">
            <a:avLst/>
          </a:prstGeom>
          <a:gradFill>
            <a:gsLst>
              <a:gs pos="0">
                <a:srgbClr val="3595C6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/>
              <a:t>OSZTATLAN KÉPZÉS</a:t>
            </a:r>
          </a:p>
          <a:p>
            <a:pPr algn="ctr"/>
            <a:r>
              <a:rPr lang="hu-HU" sz="2400" b="1"/>
              <a:t> </a:t>
            </a:r>
            <a:r>
              <a:rPr lang="hu-HU" sz="2400">
                <a:solidFill>
                  <a:srgbClr val="FFFF00"/>
                </a:solidFill>
              </a:rPr>
              <a:t>MA / </a:t>
            </a:r>
            <a:r>
              <a:rPr lang="hu-HU" sz="2400" err="1">
                <a:solidFill>
                  <a:srgbClr val="FFFF00"/>
                </a:solidFill>
              </a:rPr>
              <a:t>MSc</a:t>
            </a:r>
            <a:endParaRPr lang="hu-HU" sz="2400" b="1">
              <a:solidFill>
                <a:srgbClr val="FFFF00"/>
              </a:solidFill>
            </a:endParaRPr>
          </a:p>
        </p:txBody>
      </p:sp>
      <p:sp>
        <p:nvSpPr>
          <p:cNvPr id="17" name="Lekerekített téglalap 16">
            <a:extLst>
              <a:ext uri="{FF2B5EF4-FFF2-40B4-BE49-F238E27FC236}">
                <a16:creationId xmlns:a16="http://schemas.microsoft.com/office/drawing/2014/main" id="{25752BAD-D3C3-9049-8CF7-CAE2880688A1}"/>
              </a:ext>
            </a:extLst>
          </p:cNvPr>
          <p:cNvSpPr/>
          <p:nvPr/>
        </p:nvSpPr>
        <p:spPr>
          <a:xfrm>
            <a:off x="4710297" y="2550396"/>
            <a:ext cx="2926706" cy="1424703"/>
          </a:xfrm>
          <a:prstGeom prst="roundRect">
            <a:avLst/>
          </a:prstGeom>
          <a:gradFill>
            <a:gsLst>
              <a:gs pos="0">
                <a:srgbClr val="3595C6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/>
              <a:t>MESTERKÉPZÉS</a:t>
            </a:r>
            <a:endParaRPr lang="hu-HU" sz="2000" b="1"/>
          </a:p>
          <a:p>
            <a:pPr algn="ctr"/>
            <a:r>
              <a:rPr lang="hu-HU" sz="2400">
                <a:solidFill>
                  <a:srgbClr val="FFFF00"/>
                </a:solidFill>
              </a:rPr>
              <a:t>MA / </a:t>
            </a:r>
            <a:r>
              <a:rPr lang="hu-HU" sz="2400" err="1">
                <a:solidFill>
                  <a:srgbClr val="FFFF00"/>
                </a:solidFill>
              </a:rPr>
              <a:t>MSc</a:t>
            </a:r>
            <a:endParaRPr lang="hu-HU" sz="2400">
              <a:solidFill>
                <a:srgbClr val="FFFF00"/>
              </a:solidFill>
            </a:endParaRPr>
          </a:p>
        </p:txBody>
      </p:sp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1EB1712-92D7-AC4B-AE79-D7DC203118F1}"/>
              </a:ext>
            </a:extLst>
          </p:cNvPr>
          <p:cNvSpPr/>
          <p:nvPr/>
        </p:nvSpPr>
        <p:spPr>
          <a:xfrm rot="16200000">
            <a:off x="-1835941" y="3304309"/>
            <a:ext cx="4317974" cy="693566"/>
          </a:xfrm>
          <a:prstGeom prst="roundRect">
            <a:avLst/>
          </a:prstGeom>
          <a:gradFill>
            <a:gsLst>
              <a:gs pos="0">
                <a:srgbClr val="3595C6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/>
              <a:t>ANGOL NYELVŰ KÉPZÉS</a:t>
            </a:r>
            <a:endParaRPr lang="hu-HU" sz="2400">
              <a:solidFill>
                <a:srgbClr val="FFFF00"/>
              </a:solidFill>
            </a:endParaRPr>
          </a:p>
        </p:txBody>
      </p:sp>
      <p:sp>
        <p:nvSpPr>
          <p:cNvPr id="19" name="Lekerekített téglalap 18">
            <a:extLst>
              <a:ext uri="{FF2B5EF4-FFF2-40B4-BE49-F238E27FC236}">
                <a16:creationId xmlns:a16="http://schemas.microsoft.com/office/drawing/2014/main" id="{DA14F74E-DF09-DE4C-B547-7BC54CE3091C}"/>
              </a:ext>
            </a:extLst>
          </p:cNvPr>
          <p:cNvSpPr/>
          <p:nvPr/>
        </p:nvSpPr>
        <p:spPr>
          <a:xfrm>
            <a:off x="5045516" y="1823711"/>
            <a:ext cx="2400896" cy="710426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>
                <a:solidFill>
                  <a:schemeClr val="accent1">
                    <a:lumMod val="75000"/>
                  </a:schemeClr>
                </a:solidFill>
              </a:rPr>
              <a:t>SZAKIRÁNYÚ TOVÁBBKÉPZÉS</a:t>
            </a:r>
            <a:endParaRPr lang="hu-HU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Lekerekített téglalap 20">
            <a:extLst>
              <a:ext uri="{FF2B5EF4-FFF2-40B4-BE49-F238E27FC236}">
                <a16:creationId xmlns:a16="http://schemas.microsoft.com/office/drawing/2014/main" id="{FF0B8035-DABC-E442-9FFA-ECE102FC47B5}"/>
              </a:ext>
            </a:extLst>
          </p:cNvPr>
          <p:cNvSpPr/>
          <p:nvPr/>
        </p:nvSpPr>
        <p:spPr>
          <a:xfrm>
            <a:off x="7637004" y="3317745"/>
            <a:ext cx="4317974" cy="2098317"/>
          </a:xfrm>
          <a:prstGeom prst="roundRect">
            <a:avLst/>
          </a:prstGeom>
          <a:gradFill>
            <a:gsLst>
              <a:gs pos="0">
                <a:srgbClr val="3595C6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/>
              <a:t>DOKTORI KÉPZÉS</a:t>
            </a:r>
          </a:p>
          <a:p>
            <a:pPr algn="ctr"/>
            <a:r>
              <a:rPr lang="hu-HU" sz="2400">
                <a:solidFill>
                  <a:srgbClr val="FFFF00"/>
                </a:solidFill>
              </a:rPr>
              <a:t>PhD / DLA</a:t>
            </a:r>
          </a:p>
        </p:txBody>
      </p:sp>
      <p:sp>
        <p:nvSpPr>
          <p:cNvPr id="23" name="Lekerekített téglalap 22">
            <a:extLst>
              <a:ext uri="{FF2B5EF4-FFF2-40B4-BE49-F238E27FC236}">
                <a16:creationId xmlns:a16="http://schemas.microsoft.com/office/drawing/2014/main" id="{5FFAB6F8-7DB6-944A-8C27-AF4DBD6CBA07}"/>
              </a:ext>
            </a:extLst>
          </p:cNvPr>
          <p:cNvSpPr/>
          <p:nvPr/>
        </p:nvSpPr>
        <p:spPr>
          <a:xfrm>
            <a:off x="7637004" y="2409044"/>
            <a:ext cx="2400896" cy="710426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>
                <a:solidFill>
                  <a:schemeClr val="accent1">
                    <a:lumMod val="75000"/>
                  </a:schemeClr>
                </a:solidFill>
              </a:rPr>
              <a:t>SZAKIRÁNYÚ TOVÁBBKÉPZÉS</a:t>
            </a:r>
            <a:endParaRPr lang="hu-HU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Kanyar jobbra 23">
            <a:extLst>
              <a:ext uri="{FF2B5EF4-FFF2-40B4-BE49-F238E27FC236}">
                <a16:creationId xmlns:a16="http://schemas.microsoft.com/office/drawing/2014/main" id="{4BF55758-A9CF-AB4B-BB9A-42F10FAB4EEA}"/>
              </a:ext>
            </a:extLst>
          </p:cNvPr>
          <p:cNvSpPr/>
          <p:nvPr/>
        </p:nvSpPr>
        <p:spPr>
          <a:xfrm rot="5400000">
            <a:off x="3387630" y="1211720"/>
            <a:ext cx="687093" cy="872377"/>
          </a:xfrm>
          <a:prstGeom prst="bentArrow">
            <a:avLst/>
          </a:prstGeom>
          <a:gradFill flip="none" rotWithShape="1">
            <a:gsLst>
              <a:gs pos="0">
                <a:srgbClr val="236383"/>
              </a:gs>
              <a:gs pos="100000">
                <a:srgbClr val="3595C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cxnSp>
        <p:nvCxnSpPr>
          <p:cNvPr id="37" name="Görbe összekötő 36">
            <a:extLst>
              <a:ext uri="{FF2B5EF4-FFF2-40B4-BE49-F238E27FC236}">
                <a16:creationId xmlns:a16="http://schemas.microsoft.com/office/drawing/2014/main" id="{E054DCED-15EB-0F45-B8A3-4213BB22F66D}"/>
              </a:ext>
            </a:extLst>
          </p:cNvPr>
          <p:cNvCxnSpPr>
            <a:cxnSpLocks/>
            <a:endCxn id="19" idx="1"/>
          </p:cNvCxnSpPr>
          <p:nvPr/>
        </p:nvCxnSpPr>
        <p:spPr>
          <a:xfrm rot="5400000" flipH="1" flipV="1">
            <a:off x="4719331" y="2345263"/>
            <a:ext cx="492524" cy="159846"/>
          </a:xfrm>
          <a:prstGeom prst="curvedConnector2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Görbe összekötő 37">
            <a:extLst>
              <a:ext uri="{FF2B5EF4-FFF2-40B4-BE49-F238E27FC236}">
                <a16:creationId xmlns:a16="http://schemas.microsoft.com/office/drawing/2014/main" id="{E17A406D-148F-5040-9234-860FC1AA3044}"/>
              </a:ext>
            </a:extLst>
          </p:cNvPr>
          <p:cNvCxnSpPr>
            <a:cxnSpLocks/>
            <a:endCxn id="17" idx="1"/>
          </p:cNvCxnSpPr>
          <p:nvPr/>
        </p:nvCxnSpPr>
        <p:spPr>
          <a:xfrm rot="5400000">
            <a:off x="4508686" y="2879408"/>
            <a:ext cx="584952" cy="181729"/>
          </a:xfrm>
          <a:prstGeom prst="curvedConnector4">
            <a:avLst>
              <a:gd name="adj1" fmla="val 260860"/>
              <a:gd name="adj2" fmla="val 225792"/>
            </a:avLst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Görbe összekötő 44">
            <a:extLst>
              <a:ext uri="{FF2B5EF4-FFF2-40B4-BE49-F238E27FC236}">
                <a16:creationId xmlns:a16="http://schemas.microsoft.com/office/drawing/2014/main" id="{8DE78A27-1795-5642-8BBB-5702C035062D}"/>
              </a:ext>
            </a:extLst>
          </p:cNvPr>
          <p:cNvCxnSpPr>
            <a:cxnSpLocks/>
            <a:stCxn id="17" idx="3"/>
            <a:endCxn id="23" idx="1"/>
          </p:cNvCxnSpPr>
          <p:nvPr/>
        </p:nvCxnSpPr>
        <p:spPr>
          <a:xfrm flipV="1">
            <a:off x="7637003" y="2764257"/>
            <a:ext cx="1" cy="498491"/>
          </a:xfrm>
          <a:prstGeom prst="curvedConnector3">
            <a:avLst>
              <a:gd name="adj1" fmla="val 50000"/>
            </a:avLst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Görbe összekötő 47">
            <a:extLst>
              <a:ext uri="{FF2B5EF4-FFF2-40B4-BE49-F238E27FC236}">
                <a16:creationId xmlns:a16="http://schemas.microsoft.com/office/drawing/2014/main" id="{0D334F93-DE47-384C-8392-ECD17ACE558E}"/>
              </a:ext>
            </a:extLst>
          </p:cNvPr>
          <p:cNvCxnSpPr>
            <a:cxnSpLocks/>
            <a:stCxn id="17" idx="3"/>
            <a:endCxn id="21" idx="1"/>
          </p:cNvCxnSpPr>
          <p:nvPr/>
        </p:nvCxnSpPr>
        <p:spPr>
          <a:xfrm>
            <a:off x="7637003" y="3262748"/>
            <a:ext cx="1" cy="1104156"/>
          </a:xfrm>
          <a:prstGeom prst="curvedConnector3">
            <a:avLst>
              <a:gd name="adj1" fmla="val 50000"/>
            </a:avLst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Görbe összekötő 50">
            <a:extLst>
              <a:ext uri="{FF2B5EF4-FFF2-40B4-BE49-F238E27FC236}">
                <a16:creationId xmlns:a16="http://schemas.microsoft.com/office/drawing/2014/main" id="{72C74ABD-AED0-2444-9DB2-3E4075A1574E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7406967" y="3536284"/>
            <a:ext cx="602839" cy="1731446"/>
          </a:xfrm>
          <a:prstGeom prst="curvedConnector2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" name="Lekerekített téglalap 31">
            <a:extLst>
              <a:ext uri="{FF2B5EF4-FFF2-40B4-BE49-F238E27FC236}">
                <a16:creationId xmlns:a16="http://schemas.microsoft.com/office/drawing/2014/main" id="{BBF7652C-B1EE-C643-B5FA-0EB4D0856FE1}"/>
              </a:ext>
            </a:extLst>
          </p:cNvPr>
          <p:cNvSpPr/>
          <p:nvPr/>
        </p:nvSpPr>
        <p:spPr>
          <a:xfrm>
            <a:off x="911226" y="4079718"/>
            <a:ext cx="3684428" cy="46513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/>
              <a:t>DUÁLIS KÉPZÉS</a:t>
            </a:r>
            <a:endParaRPr lang="hu-HU" sz="2400" b="1">
              <a:solidFill>
                <a:srgbClr val="FFFF00"/>
              </a:solidFill>
            </a:endParaRPr>
          </a:p>
        </p:txBody>
      </p:sp>
      <p:sp>
        <p:nvSpPr>
          <p:cNvPr id="33" name="Lekerekített téglalap 32">
            <a:extLst>
              <a:ext uri="{FF2B5EF4-FFF2-40B4-BE49-F238E27FC236}">
                <a16:creationId xmlns:a16="http://schemas.microsoft.com/office/drawing/2014/main" id="{BC4F8422-7370-594D-B034-F20E8C76CA60}"/>
              </a:ext>
            </a:extLst>
          </p:cNvPr>
          <p:cNvSpPr/>
          <p:nvPr/>
        </p:nvSpPr>
        <p:spPr>
          <a:xfrm>
            <a:off x="4915688" y="4079719"/>
            <a:ext cx="2680659" cy="43389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/>
              <a:t>DUÁLIS KÉPZÉS</a:t>
            </a:r>
            <a:endParaRPr lang="hu-HU" sz="2400" b="1">
              <a:solidFill>
                <a:srgbClr val="FFFF00"/>
              </a:solidFill>
            </a:endParaRPr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3839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2758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hu-HU" sz="4800" b="1">
                <a:solidFill>
                  <a:srgbClr val="93DCDA"/>
                </a:solidFill>
                <a:latin typeface="Calibri"/>
                <a:ea typeface="GungsuhChe"/>
                <a:cs typeface="Calibri"/>
              </a:rPr>
              <a:t>MATE</a:t>
            </a:r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 képzési kínálata</a:t>
            </a:r>
            <a:endParaRPr lang="hu-HU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r>
              <a:rPr lang="hu-HU" sz="1700" b="1" u="sng">
                <a:solidFill>
                  <a:schemeClr val="bg1"/>
                </a:solidFill>
              </a:rPr>
              <a:t>ALAPKÉPZÉSEK</a:t>
            </a:r>
            <a:endParaRPr lang="hu-HU" sz="1700" u="sng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hu-HU" sz="1700" err="1">
                <a:solidFill>
                  <a:schemeClr val="bg1"/>
                </a:solidFill>
              </a:rPr>
              <a:t>Biomérnöki</a:t>
            </a:r>
            <a:endParaRPr lang="hu-HU" sz="170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Emberi erőforrások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Élelmiszermérnöki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Gazdálkodási és menedzsment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Kereskedelem és marketing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Kertészmérnöki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Pénzügy és számvitel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Szőlész-borász mérnöki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Tájrendező és kertépítő</a:t>
            </a:r>
            <a:br>
              <a:rPr lang="hu-HU" sz="1700">
                <a:solidFill>
                  <a:schemeClr val="bg1"/>
                </a:solidFill>
              </a:rPr>
            </a:br>
            <a:r>
              <a:rPr lang="hu-HU" sz="1700">
                <a:solidFill>
                  <a:schemeClr val="bg1"/>
                </a:solidFill>
              </a:rPr>
              <a:t>mérnöki</a:t>
            </a:r>
            <a:endParaRPr lang="hu-HU" sz="17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1700" b="1" u="sng">
                <a:solidFill>
                  <a:schemeClr val="bg1"/>
                </a:solidFill>
              </a:rPr>
              <a:t>MESTERKÉPZÉSEK</a:t>
            </a:r>
            <a:endParaRPr lang="hu-HU" sz="1700" u="sng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Élelmiszerbiztonsági és</a:t>
            </a:r>
            <a:br>
              <a:rPr lang="hu-HU" sz="1700">
                <a:solidFill>
                  <a:schemeClr val="bg1"/>
                </a:solidFill>
              </a:rPr>
            </a:br>
            <a:r>
              <a:rPr lang="hu-HU" sz="1700">
                <a:solidFill>
                  <a:schemeClr val="bg1"/>
                </a:solidFill>
              </a:rPr>
              <a:t>-minőségi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Élelmiszermérnöki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Ellátásilánc-menedzsment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Emberi erőforrás tanácsadó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Kertészmérnöki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Nemzetközi gazdaság és gazdálkodás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Neveléstudomány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Növényorvosi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Marketing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Mezőgazdasági </a:t>
            </a:r>
            <a:r>
              <a:rPr lang="hu-HU" sz="1700" err="1">
                <a:solidFill>
                  <a:schemeClr val="bg1"/>
                </a:solidFill>
              </a:rPr>
              <a:t>biotechnológus</a:t>
            </a:r>
            <a:endParaRPr lang="hu-HU" sz="170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Pénzügy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Szőlész-borász mérnöki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Tájépítész és kertművész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Tájépítész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Településmérnöki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700">
                <a:solidFill>
                  <a:schemeClr val="bg1"/>
                </a:solidFill>
              </a:rPr>
              <a:t>Vezetés és szervezés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49342" y="1246418"/>
            <a:ext cx="7739861" cy="844387"/>
          </a:xfrm>
          <a:prstGeom prst="parallelogram">
            <a:avLst>
              <a:gd name="adj" fmla="val 8491"/>
            </a:avLst>
          </a:prstGeom>
          <a:solidFill>
            <a:srgbClr val="00B0F0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A BUDAI CAMPUS KÉPZÉSEI</a:t>
            </a:r>
            <a:endParaRPr lang="hu-HU" sz="28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37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-2757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hu-HU" sz="4800" b="1">
                <a:solidFill>
                  <a:srgbClr val="93DCDA"/>
                </a:solidFill>
                <a:latin typeface="Calibri"/>
                <a:ea typeface="GungsuhChe"/>
                <a:cs typeface="Calibri"/>
              </a:rPr>
              <a:t>MATE</a:t>
            </a:r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 képzési kínálata</a:t>
            </a:r>
            <a:endParaRPr lang="hu-HU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82750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200000"/>
              </a:lnSpc>
            </a:pPr>
            <a:r>
              <a:rPr lang="hu-HU" b="1" u="sng">
                <a:solidFill>
                  <a:schemeClr val="bg1"/>
                </a:solidFill>
              </a:rPr>
              <a:t>FELSŐOKTATÁSI SZAKKÉPZÉSEK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Gyógy- és fűszernövények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Ménesgazda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Mezőgazdasági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Szőlész-borász</a:t>
            </a:r>
          </a:p>
          <a:p>
            <a:endParaRPr lang="hu-HU" b="1">
              <a:solidFill>
                <a:schemeClr val="bg1"/>
              </a:solidFill>
            </a:endParaRPr>
          </a:p>
          <a:p>
            <a:r>
              <a:rPr lang="hu-HU" b="1">
                <a:solidFill>
                  <a:schemeClr val="bg1"/>
                </a:solidFill>
              </a:rPr>
              <a:t> </a:t>
            </a:r>
            <a:r>
              <a:rPr lang="hu-HU" b="1" u="sng">
                <a:solidFill>
                  <a:schemeClr val="bg1"/>
                </a:solidFill>
              </a:rPr>
              <a:t>ALAPKÉPZÉSEK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Állattenyésztő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Kertészmérnöki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Mezőgazdasági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Természetvédelmi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Vidékfejlesztési agrármérnöki</a:t>
            </a:r>
            <a:endParaRPr lang="hu-HU" b="1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endParaRPr lang="hu-HU" b="1" u="sng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hu-HU" b="1" u="sng">
                <a:solidFill>
                  <a:schemeClr val="bg1"/>
                </a:solidFill>
              </a:rPr>
              <a:t>MESTERKÉPZÉSEK</a:t>
            </a:r>
            <a:endParaRPr lang="hu-HU" u="sng"/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Kertészmérnöki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Növényorvosi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Takarmányozási és takarmánybiztonsági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Természetvédelmi mérnöki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0" y="1382118"/>
            <a:ext cx="7739861" cy="844387"/>
          </a:xfrm>
          <a:prstGeom prst="parallelogram">
            <a:avLst>
              <a:gd name="adj" fmla="val 8491"/>
            </a:avLst>
          </a:prstGeom>
          <a:solidFill>
            <a:srgbClr val="3595C6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A GEORGIKON CAMPUS KÉPZÉSEI </a:t>
            </a:r>
            <a:endParaRPr lang="hu-HU" sz="280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8908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-2757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hu-HU" sz="4800" b="1">
                <a:solidFill>
                  <a:srgbClr val="93DCDA"/>
                </a:solidFill>
                <a:latin typeface="Calibri"/>
                <a:ea typeface="GungsuhChe"/>
                <a:cs typeface="Calibri"/>
              </a:rPr>
              <a:t>MATE</a:t>
            </a:r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 képzési kínálata</a:t>
            </a:r>
            <a:endParaRPr lang="hu-HU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46021" y="2308414"/>
            <a:ext cx="9455014" cy="454958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r>
              <a:rPr lang="hu-HU" b="1" u="sng">
                <a:solidFill>
                  <a:schemeClr val="bg1"/>
                </a:solidFill>
              </a:rPr>
              <a:t>FELSŐOKTATÁSI SZAKKÉPZÉSEK</a:t>
            </a:r>
          </a:p>
          <a:p>
            <a:r>
              <a:rPr lang="hu-HU" b="1">
                <a:solidFill>
                  <a:schemeClr val="bg1"/>
                </a:solidFill>
              </a:rPr>
              <a:t> 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Gazdálkodási és menedzsment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Kereskedelem és marketing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Pénzügy és számvitel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Turizmus-vendéglátás </a:t>
            </a:r>
          </a:p>
          <a:p>
            <a:r>
              <a:rPr lang="hu-HU" b="1">
                <a:solidFill>
                  <a:schemeClr val="bg1"/>
                </a:solidFill>
              </a:rPr>
              <a:t> </a:t>
            </a:r>
          </a:p>
          <a:p>
            <a:r>
              <a:rPr lang="hu-HU" b="1" u="sng">
                <a:solidFill>
                  <a:schemeClr val="bg1"/>
                </a:solidFill>
              </a:rPr>
              <a:t>OSZTATLAN KÉPZÉS</a:t>
            </a:r>
            <a:endParaRPr lang="hu-HU" b="1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Agrármérnöki</a:t>
            </a:r>
            <a:endParaRPr lang="hu-HU" b="1">
              <a:solidFill>
                <a:schemeClr val="bg1"/>
              </a:solidFill>
            </a:endParaRPr>
          </a:p>
          <a:p>
            <a:endParaRPr lang="hu-HU" b="1">
              <a:solidFill>
                <a:schemeClr val="bg1"/>
              </a:solidFill>
            </a:endParaRPr>
          </a:p>
          <a:p>
            <a:r>
              <a:rPr lang="hu-HU" b="1" u="sng">
                <a:solidFill>
                  <a:schemeClr val="bg1"/>
                </a:solidFill>
              </a:rPr>
              <a:t>ALAPKÉPZÉSEK</a:t>
            </a:r>
            <a:br>
              <a:rPr lang="hu-HU" u="sng">
                <a:solidFill>
                  <a:schemeClr val="bg1"/>
                </a:solidFill>
              </a:rPr>
            </a:br>
            <a:endParaRPr lang="hu-HU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Állattenyésztő mérnöki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Emberi erőforrások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Gazdálkodási és menedzsment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Gépészmérnöki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Kereskedelem és marketing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Kertészmérnöki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Környezetmérnöki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Lótenyésztő, lovassport szervező agrármérnöki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Mechatronikai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Mezőgazdasági és élelmiszeripari gépészmérnöki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Mezőgazdasági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Műszaki menedzser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Pénzügy és számvitel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Természetvédelmi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Turizmus-vendéglátás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Vadgazda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Vidékfejlesztési agrármérnöki 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49342" y="1382118"/>
            <a:ext cx="7739861" cy="844387"/>
          </a:xfrm>
          <a:prstGeom prst="parallelogram">
            <a:avLst>
              <a:gd name="adj" fmla="val 8491"/>
            </a:avLst>
          </a:prstGeom>
          <a:solidFill>
            <a:srgbClr val="236383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A SZENT ISTVÁN CAMPUS KÉPZÉSEI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18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-2757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hu-HU" sz="4800" b="1">
                <a:solidFill>
                  <a:srgbClr val="93DCDA"/>
                </a:solidFill>
                <a:latin typeface="Calibri"/>
                <a:ea typeface="GungsuhChe"/>
                <a:cs typeface="Calibri"/>
              </a:rPr>
              <a:t>MATE</a:t>
            </a:r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 képzési kínálata</a:t>
            </a:r>
            <a:endParaRPr lang="hu-HU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08415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>
              <a:lnSpc>
                <a:spcPct val="150000"/>
              </a:lnSpc>
            </a:pPr>
            <a:r>
              <a:rPr lang="hu-HU" b="1" u="sng">
                <a:solidFill>
                  <a:schemeClr val="bg1"/>
                </a:solidFill>
              </a:rPr>
              <a:t>MESTERKÉPZÉSEK</a:t>
            </a:r>
            <a:endParaRPr lang="hu-HU" u="sng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Agrár-mérnöktanár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Állattenyésztő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Ellátásilánc-menedzsment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Emberi erőforrás tanácsadó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Gépészmérnöki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Környezetgazdálkodási agrármérnöki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Környezetmérnöki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Létesítménymérnöki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Marketing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Mezőgazdasági </a:t>
            </a:r>
            <a:r>
              <a:rPr lang="hu-HU" sz="1600" err="1">
                <a:solidFill>
                  <a:schemeClr val="bg1"/>
                </a:solidFill>
              </a:rPr>
              <a:t>biotechnológus</a:t>
            </a:r>
            <a:endParaRPr lang="hu-HU" sz="160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Mezőgazdasági és élelmiszeripari gépészmérnöki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Mezőgazdasági vízgazdálkodási mérnöki</a:t>
            </a:r>
            <a:br>
              <a:rPr lang="hu-HU" sz="1600">
                <a:solidFill>
                  <a:schemeClr val="bg1"/>
                </a:solidFill>
              </a:rPr>
            </a:br>
            <a:endParaRPr lang="hu-HU" sz="160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Műszaki menedzser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Nemzetközi gazdaság és gazdálkodás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Növényorvosi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Növénytermesztő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Pénzügy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Regionális és környezeti gazdaságtan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Takarmányozási és takarmánybiztonsági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Természetvédelmi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Turizmus-menedzsment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Vadgazda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Vezetés és szervezés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Vidékfejlesztési agrármérnöki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49342" y="1380740"/>
            <a:ext cx="7739861" cy="844387"/>
          </a:xfrm>
          <a:prstGeom prst="parallelogram">
            <a:avLst>
              <a:gd name="adj" fmla="val 8491"/>
            </a:avLst>
          </a:prstGeom>
          <a:solidFill>
            <a:srgbClr val="236383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A SZENT ISTVÁN CAMPUS KÉPZÉSEI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06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-2757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hu-HU" sz="4800" b="1">
                <a:solidFill>
                  <a:srgbClr val="93DCDA"/>
                </a:solidFill>
                <a:latin typeface="Calibri"/>
                <a:ea typeface="GungsuhChe"/>
                <a:cs typeface="Calibri"/>
              </a:rPr>
              <a:t>MATE</a:t>
            </a:r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 képzési kínálata</a:t>
            </a:r>
            <a:endParaRPr lang="hu-HU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49342" y="1397076"/>
            <a:ext cx="7739861" cy="844387"/>
          </a:xfrm>
          <a:prstGeom prst="parallelogram">
            <a:avLst>
              <a:gd name="adj" fmla="val 8491"/>
            </a:avLst>
          </a:prstGeom>
          <a:solidFill>
            <a:srgbClr val="002060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A KAPOSVÁRI CAMPUS KÉPZÉSEI </a:t>
            </a:r>
          </a:p>
        </p:txBody>
      </p:sp>
      <p:sp>
        <p:nvSpPr>
          <p:cNvPr id="10" name="Romboid 9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08415"/>
            <a:ext cx="8862686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2" rtlCol="0" anchor="ctr"/>
          <a:lstStyle/>
          <a:p>
            <a:pPr>
              <a:lnSpc>
                <a:spcPct val="150000"/>
              </a:lnSpc>
            </a:pPr>
            <a:r>
              <a:rPr lang="hu-HU" sz="1600" b="1" u="sng">
                <a:solidFill>
                  <a:schemeClr val="bg1"/>
                </a:solidFill>
              </a:rPr>
              <a:t>FELSŐOKTATÁSI SZAKKÉPZÉSEK</a:t>
            </a:r>
            <a:endParaRPr lang="hu-HU" sz="1600" u="sng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1600">
                <a:cs typeface="Arial"/>
              </a:rPr>
              <a:t>Gazdaságinformatikus</a:t>
            </a:r>
            <a:endParaRPr lang="hu-HU" sz="16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1600"/>
              <a:t>Gazdálkodási és menedzsment</a:t>
            </a:r>
            <a:endParaRPr lang="hu-HU" sz="160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1600"/>
              <a:t>Kereskedelem és marketing</a:t>
            </a:r>
            <a:endParaRPr lang="hu-HU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1600"/>
              <a:t>Mezőgazdasági</a:t>
            </a:r>
            <a:endParaRPr lang="hu-HU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1600"/>
              <a:t>Pénzügy és számvitel</a:t>
            </a:r>
            <a:endParaRPr lang="hu-HU" sz="16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1600" b="1" u="sng">
                <a:solidFill>
                  <a:schemeClr val="bg1"/>
                </a:solidFill>
              </a:rPr>
              <a:t>ALAPKÉPZÉSEK</a:t>
            </a:r>
            <a:endParaRPr lang="hu-HU" sz="1600" u="sng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Állattenyésztő mérnöki 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Csecsemő- és kisgyermeknevelő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Fotográfia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  <a:cs typeface="Arial"/>
              </a:rPr>
              <a:t>Gazdaságinformatikus</a:t>
            </a:r>
            <a:endParaRPr lang="hu-HU" sz="160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Gazdálkodási és menedzsment 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Gépészmérnöki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Gyógypedagógia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Élelmiszermérnöki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Képi ábrázolás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Kereskedelem és marketing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Kézműves tárgykultúra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Látványtervezés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Lótenyésztő, lovassport szervező agrármérnöki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Média design 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Mezőgazdasági mérnöki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Mozgóképkultúra és médiaismeret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Nemzetközi tanulmányok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Óvodapedagógus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Pénzügy és számvitel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Tanító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Természetvédelmi mérnöki</a:t>
            </a:r>
            <a:endParaRPr lang="hu-HU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 sz="1600">
                <a:solidFill>
                  <a:schemeClr val="bg1"/>
                </a:solidFill>
              </a:rPr>
              <a:t>Vidékfejlesztési agrármérnöki</a:t>
            </a:r>
            <a:endParaRPr lang="hu-HU" sz="1600">
              <a:solidFill>
                <a:schemeClr val="bg1"/>
              </a:solidFill>
              <a:cs typeface="Arial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37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-2757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hu-HU" sz="4800" b="1">
                <a:solidFill>
                  <a:srgbClr val="93DCDA"/>
                </a:solidFill>
                <a:latin typeface="Calibri"/>
                <a:ea typeface="GungsuhChe"/>
                <a:cs typeface="Calibri"/>
              </a:rPr>
              <a:t>MATE</a:t>
            </a:r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 képzési kínálata</a:t>
            </a:r>
            <a:endParaRPr lang="hu-HU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49342" y="1397076"/>
            <a:ext cx="7739861" cy="844387"/>
          </a:xfrm>
          <a:prstGeom prst="parallelogram">
            <a:avLst>
              <a:gd name="adj" fmla="val 8491"/>
            </a:avLst>
          </a:prstGeom>
          <a:solidFill>
            <a:srgbClr val="002060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A KAPOSVÁRI CAMPUS KÉPZÉSEI </a:t>
            </a:r>
          </a:p>
        </p:txBody>
      </p:sp>
      <p:sp>
        <p:nvSpPr>
          <p:cNvPr id="10" name="Romboid 9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08415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2" rtlCol="0" anchor="ctr"/>
          <a:lstStyle/>
          <a:p>
            <a:pPr>
              <a:lnSpc>
                <a:spcPct val="150000"/>
              </a:lnSpc>
            </a:pPr>
            <a:r>
              <a:rPr lang="hu-HU" b="1" u="sng">
                <a:solidFill>
                  <a:schemeClr val="bg1"/>
                </a:solidFill>
              </a:rPr>
              <a:t>OSZTATLAN KÉPZÉSEK</a:t>
            </a:r>
            <a:endParaRPr lang="hu-HU" u="sng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Agrármérnöki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Színművész</a:t>
            </a:r>
            <a:endParaRPr lang="hu-HU">
              <a:solidFill>
                <a:schemeClr val="bg1"/>
              </a:solidFill>
              <a:cs typeface="Arial"/>
            </a:endParaRPr>
          </a:p>
          <a:p>
            <a:endParaRPr lang="hu-HU" b="1">
              <a:solidFill>
                <a:schemeClr val="bg1"/>
              </a:solidFill>
            </a:endParaRPr>
          </a:p>
          <a:p>
            <a:r>
              <a:rPr lang="hu-HU" b="1" u="sng">
                <a:solidFill>
                  <a:schemeClr val="bg1"/>
                </a:solidFill>
              </a:rPr>
              <a:t>MESTERKÉPZÉSEK</a:t>
            </a:r>
            <a:endParaRPr lang="hu-HU" u="sng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Állattenyésztő 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Ellátásilánc-menedzsment 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Fotográfia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Gyermekkultúra 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Marketing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Neveléstudomány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Pénzügy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Regionális és környezeti gazdaságtan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Takarmányozási és takarmánybiztonsági 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  <a:cs typeface="Arial"/>
              </a:rPr>
              <a:t>Vezetés és szervezés</a:t>
            </a:r>
            <a:endParaRPr lang="hu-HU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Vidékfejlesztési agrármérnöki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endParaRPr lang="hu-HU">
              <a:solidFill>
                <a:schemeClr val="bg1"/>
              </a:solidFill>
            </a:endParaRPr>
          </a:p>
          <a:p>
            <a:endParaRPr lang="hu-HU">
              <a:solidFill>
                <a:schemeClr val="bg1"/>
              </a:solidFill>
            </a:endParaRPr>
          </a:p>
          <a:p>
            <a:endParaRPr lang="hu-HU">
              <a:solidFill>
                <a:schemeClr val="bg1"/>
              </a:solidFill>
            </a:endParaRPr>
          </a:p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720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772632" y="2158690"/>
            <a:ext cx="5329811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buClr>
                <a:srgbClr val="FEFDFF"/>
              </a:buClr>
              <a:buSzPts val="8000"/>
            </a:pPr>
            <a:r>
              <a:rPr lang="hu-HU" sz="4000" b="1" kern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AZ ELŐADÁS CÍME, KÉT SORBAN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772632" y="3902841"/>
            <a:ext cx="5329811" cy="34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buClr>
                <a:srgbClr val="FEFDFF"/>
              </a:buClr>
              <a:buSzPts val="3800"/>
            </a:pPr>
            <a:r>
              <a:rPr lang="hu-HU" sz="1900" b="1" kern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KÉSZÍTETTE: SAMPLE TAMÁS</a:t>
            </a:r>
            <a:endParaRPr sz="7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1705" y="-51527"/>
            <a:ext cx="12511169" cy="859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0024" y="4349750"/>
            <a:ext cx="3937000" cy="25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1705" y="-51527"/>
            <a:ext cx="10775950" cy="10223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/>
          <p:nvPr/>
        </p:nvSpPr>
        <p:spPr>
          <a:xfrm>
            <a:off x="-81704" y="1"/>
            <a:ext cx="9900074" cy="970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algn="ctr"/>
            <a:r>
              <a:rPr lang="hu-HU" sz="2800" b="1">
                <a:solidFill>
                  <a:schemeClr val="bg1"/>
                </a:solidFill>
                <a:ea typeface="GungsuhChe" panose="02030609000101010101" pitchFamily="49" charset="-127"/>
              </a:rPr>
              <a:t>A </a:t>
            </a:r>
            <a:r>
              <a:rPr lang="hu-HU" sz="2800" b="1">
                <a:solidFill>
                  <a:schemeClr val="accent3">
                    <a:lumMod val="40000"/>
                    <a:lumOff val="60000"/>
                  </a:schemeClr>
                </a:solidFill>
                <a:ea typeface="GungsuhChe" panose="02030609000101010101" pitchFamily="49" charset="-127"/>
              </a:rPr>
              <a:t>Magyar Agrár- és Élettudományi Egyetem </a:t>
            </a:r>
            <a:r>
              <a:rPr lang="hu-HU" sz="2800" b="1">
                <a:solidFill>
                  <a:schemeClr val="bg1"/>
                </a:solidFill>
                <a:ea typeface="GungsuhChe" panose="02030609000101010101" pitchFamily="49" charset="-127"/>
              </a:rPr>
              <a:t>neve alatt újul meg a magyar agrár-felsőoktatás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-2757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hu-HU" sz="4800" b="1">
                <a:solidFill>
                  <a:srgbClr val="93DCDA"/>
                </a:solidFill>
                <a:latin typeface="Calibri"/>
                <a:ea typeface="GungsuhChe"/>
                <a:cs typeface="Calibri"/>
              </a:rPr>
              <a:t>MATE</a:t>
            </a:r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 képzési kínálata</a:t>
            </a:r>
            <a:endParaRPr lang="hu-HU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08415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2" rtlCol="0" anchor="ctr"/>
          <a:lstStyle/>
          <a:p>
            <a:r>
              <a:rPr lang="hu-HU" b="1" u="sng">
                <a:solidFill>
                  <a:schemeClr val="bg1"/>
                </a:solidFill>
              </a:rPr>
              <a:t>FELSŐOKTATÁSI SZAKKÉPZÉSEK</a:t>
            </a:r>
            <a:endParaRPr lang="hu-HU" u="sng">
              <a:solidFill>
                <a:schemeClr val="bg1"/>
              </a:solidFill>
            </a:endParaRPr>
          </a:p>
          <a:p>
            <a:endParaRPr lang="hu-HU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Gazdálkodási és menedzsment 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err="1">
                <a:solidFill>
                  <a:schemeClr val="bg1"/>
                </a:solidFill>
              </a:rPr>
              <a:t>Gyógy</a:t>
            </a:r>
            <a:r>
              <a:rPr lang="hu-HU">
                <a:solidFill>
                  <a:schemeClr val="bg1"/>
                </a:solidFill>
              </a:rPr>
              <a:t>- és fűszernövények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Kereskedelem és marketing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Mezőgazdasági	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Pénzügy és számvitel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Programtervező informatikus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Szőlész-borász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Turizmus-vendéglátás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>
              <a:solidFill>
                <a:schemeClr val="bg1"/>
              </a:solidFill>
            </a:endParaRPr>
          </a:p>
          <a:p>
            <a:r>
              <a:rPr lang="hu-HU" b="1" u="sng">
                <a:solidFill>
                  <a:schemeClr val="bg1"/>
                </a:solidFill>
              </a:rPr>
              <a:t>ALAPKÉPZÉSEK</a:t>
            </a:r>
            <a:r>
              <a:rPr lang="hu-HU" b="1">
                <a:solidFill>
                  <a:schemeClr val="bg1"/>
                </a:solidFill>
              </a:rPr>
              <a:t> </a:t>
            </a:r>
            <a:endParaRPr lang="hu-HU">
              <a:solidFill>
                <a:schemeClr val="bg1"/>
              </a:solidFill>
            </a:endParaRPr>
          </a:p>
          <a:p>
            <a:endParaRPr lang="hu-HU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Gazdálkodási és menedzsment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Gazdaságinformatikus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Kereskedelem és marketing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Mezőgazdasági 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Pénzügy és számvitel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Turizmus-vendéglátás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Vidékfejlesztési agrármérnöki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>
              <a:solidFill>
                <a:schemeClr val="bg1"/>
              </a:solidFill>
            </a:endParaRPr>
          </a:p>
          <a:p>
            <a:pPr algn="ctr"/>
            <a:endParaRPr lang="hu-HU"/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4898" y="1316851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A KÁROLY RÓBERT CAMPUS KÉPZÉSEI 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632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-2757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hu-HU" sz="4800" b="1">
                <a:solidFill>
                  <a:srgbClr val="93DCDA"/>
                </a:solidFill>
                <a:latin typeface="Calibri"/>
                <a:ea typeface="GungsuhChe"/>
                <a:cs typeface="Calibri"/>
              </a:rPr>
              <a:t>MATE</a:t>
            </a:r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 képzési kínálata</a:t>
            </a:r>
            <a:endParaRPr lang="hu-HU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08415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50000"/>
              </a:lnSpc>
            </a:pPr>
            <a:r>
              <a:rPr lang="hu-HU" sz="2000" b="1" u="sng">
                <a:solidFill>
                  <a:schemeClr val="bg1"/>
                </a:solidFill>
              </a:rPr>
              <a:t>MESTERKÉPZÉSEK </a:t>
            </a:r>
            <a:endParaRPr lang="hu-HU" sz="2000" u="sng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20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000">
                <a:solidFill>
                  <a:schemeClr val="bg1"/>
                </a:solidFill>
              </a:rPr>
              <a:t>Turizmus-menedzsment</a:t>
            </a:r>
            <a:endParaRPr lang="hu-HU" sz="2000">
              <a:solidFill>
                <a:schemeClr val="bg1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000">
                <a:solidFill>
                  <a:schemeClr val="bg1"/>
                </a:solidFill>
              </a:rPr>
              <a:t>Vállalkozásfejlesztés</a:t>
            </a:r>
            <a:endParaRPr lang="hu-HU" sz="2000">
              <a:solidFill>
                <a:schemeClr val="bg1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000">
                <a:solidFill>
                  <a:schemeClr val="bg1"/>
                </a:solidFill>
              </a:rPr>
              <a:t>Vezetés-szervezés</a:t>
            </a:r>
            <a:endParaRPr lang="hu-HU" sz="2000">
              <a:solidFill>
                <a:schemeClr val="bg1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000">
                <a:solidFill>
                  <a:schemeClr val="bg1"/>
                </a:solidFill>
                <a:cs typeface="Arial"/>
              </a:rPr>
              <a:t>Vidékfejlesztési agrármérnöki</a:t>
            </a:r>
          </a:p>
          <a:p>
            <a:endParaRPr lang="hu-HU" sz="2000">
              <a:cs typeface="Arial"/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4898" y="1292444"/>
            <a:ext cx="7739861" cy="844387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A KÁROLY RÓBERT CAMPUS KÉPZÉSEI 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8021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-2757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hu-HU" sz="4800" b="1">
                <a:solidFill>
                  <a:srgbClr val="93DCDA"/>
                </a:solidFill>
                <a:latin typeface="Calibri"/>
                <a:ea typeface="GungsuhChe"/>
                <a:cs typeface="Calibri"/>
              </a:rPr>
              <a:t>MATE</a:t>
            </a:r>
            <a:r>
              <a:rPr lang="hu-HU" sz="4800" b="1">
                <a:solidFill>
                  <a:schemeClr val="bg1"/>
                </a:solidFill>
                <a:latin typeface="Calibri"/>
                <a:cs typeface="Calibri"/>
              </a:rPr>
              <a:t> képzési kínálata</a:t>
            </a:r>
            <a:endParaRPr lang="hu-HU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365760" y="2308415"/>
            <a:ext cx="11821342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2" rtlCol="0" anchor="ctr"/>
          <a:lstStyle/>
          <a:p>
            <a:r>
              <a:rPr lang="hu-HU" b="1" u="sng">
                <a:solidFill>
                  <a:schemeClr val="bg1"/>
                </a:solidFill>
              </a:rPr>
              <a:t>FELSŐOKTATÁSI SZAKKÉPZÉSEK</a:t>
            </a:r>
            <a:endParaRPr lang="hu-HU" u="sng">
              <a:solidFill>
                <a:schemeClr val="bg1"/>
              </a:solidFill>
            </a:endParaRPr>
          </a:p>
          <a:p>
            <a:endParaRPr lang="hu-HU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Mezőgazdasági </a:t>
            </a:r>
          </a:p>
          <a:p>
            <a:pPr marL="342900" indent="-342900">
              <a:buFont typeface="Wingdings" pitchFamily="2" charset="2"/>
              <a:buChar char="ü"/>
            </a:pPr>
            <a:endParaRPr lang="hu-HU">
              <a:solidFill>
                <a:schemeClr val="bg1"/>
              </a:solidFill>
            </a:endParaRPr>
          </a:p>
          <a:p>
            <a:r>
              <a:rPr lang="hu-HU" b="1" u="sng">
                <a:solidFill>
                  <a:schemeClr val="bg1"/>
                </a:solidFill>
              </a:rPr>
              <a:t>ALAPKÉPZÉSEK </a:t>
            </a:r>
            <a:endParaRPr lang="hu-HU" u="sng">
              <a:solidFill>
                <a:schemeClr val="bg1"/>
              </a:solidFill>
            </a:endParaRPr>
          </a:p>
          <a:p>
            <a:endParaRPr lang="hu-HU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Mezőgazdasági mérnök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</a:rPr>
              <a:t>Vidékfejlesztési agrármérnöki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-20562" y="1356252"/>
            <a:ext cx="7739861" cy="844387"/>
          </a:xfrm>
          <a:prstGeom prst="parallelogram">
            <a:avLst>
              <a:gd name="adj" fmla="val 8491"/>
            </a:avLst>
          </a:prstGeom>
          <a:solidFill>
            <a:srgbClr val="236383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SZARVASI KÉPZÉSI HELY 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835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145BE37-C636-0444-A9D5-272A29898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14"/>
            <a:ext cx="12192000" cy="6863514"/>
          </a:xfrm>
          <a:prstGeom prst="rect">
            <a:avLst/>
          </a:prstGeom>
        </p:spPr>
      </p:pic>
      <p:grpSp>
        <p:nvGrpSpPr>
          <p:cNvPr id="69" name="Csoportba foglalás 68">
            <a:extLst>
              <a:ext uri="{FF2B5EF4-FFF2-40B4-BE49-F238E27FC236}">
                <a16:creationId xmlns:a16="http://schemas.microsoft.com/office/drawing/2014/main" id="{50BFF2D6-D8CE-0442-BB44-4BC3E3AC005A}"/>
              </a:ext>
            </a:extLst>
          </p:cNvPr>
          <p:cNvGrpSpPr/>
          <p:nvPr/>
        </p:nvGrpSpPr>
        <p:grpSpPr>
          <a:xfrm flipH="1">
            <a:off x="4832389" y="-195549"/>
            <a:ext cx="7359611" cy="2997959"/>
            <a:chOff x="2371360" y="1865510"/>
            <a:chExt cx="7772400" cy="3187074"/>
          </a:xfrm>
          <a:gradFill>
            <a:gsLst>
              <a:gs pos="0">
                <a:srgbClr val="1C506A"/>
              </a:gs>
              <a:gs pos="50000">
                <a:srgbClr val="256C8F"/>
              </a:gs>
              <a:gs pos="100000">
                <a:srgbClr val="3595C6"/>
              </a:gs>
            </a:gsLst>
            <a:lin ang="0" scaled="1"/>
          </a:gradFill>
          <a:effectLst>
            <a:outerShdw blurRad="317500" dist="50800" dir="5400000" algn="ctr" rotWithShape="0">
              <a:srgbClr val="000000">
                <a:alpha val="40000"/>
              </a:srgbClr>
            </a:outerShdw>
          </a:effectLst>
        </p:grpSpPr>
        <p:sp>
          <p:nvSpPr>
            <p:cNvPr id="70" name="Téglalap 66">
              <a:extLst>
                <a:ext uri="{FF2B5EF4-FFF2-40B4-BE49-F238E27FC236}">
                  <a16:creationId xmlns:a16="http://schemas.microsoft.com/office/drawing/2014/main" id="{B43BA3CA-7625-AE4D-83E3-C96004FDA4D4}"/>
                </a:ext>
              </a:extLst>
            </p:cNvPr>
            <p:cNvSpPr/>
            <p:nvPr/>
          </p:nvSpPr>
          <p:spPr>
            <a:xfrm>
              <a:off x="2371360" y="2056111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477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66">
              <a:extLst>
                <a:ext uri="{FF2B5EF4-FFF2-40B4-BE49-F238E27FC236}">
                  <a16:creationId xmlns:a16="http://schemas.microsoft.com/office/drawing/2014/main" id="{66A4A9F8-5C12-1841-81E3-5D17E5AA2A7D}"/>
                </a:ext>
              </a:extLst>
            </p:cNvPr>
            <p:cNvSpPr/>
            <p:nvPr/>
          </p:nvSpPr>
          <p:spPr>
            <a:xfrm>
              <a:off x="2371360" y="1865510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2" name="Szövegdoboz 71">
            <a:extLst>
              <a:ext uri="{FF2B5EF4-FFF2-40B4-BE49-F238E27FC236}">
                <a16:creationId xmlns:a16="http://schemas.microsoft.com/office/drawing/2014/main" id="{1B9BEBCF-7B25-A646-9F44-9B2DDF5FC33D}"/>
              </a:ext>
            </a:extLst>
          </p:cNvPr>
          <p:cNvSpPr txBox="1"/>
          <p:nvPr/>
        </p:nvSpPr>
        <p:spPr>
          <a:xfrm>
            <a:off x="5687878" y="195889"/>
            <a:ext cx="6504122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4400" b="1">
                <a:solidFill>
                  <a:schemeClr val="bg1"/>
                </a:solidFill>
              </a:rPr>
              <a:t>MIÉRT JÓ A DUÁLIS KÉPZÉS?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1BD34F37-9A32-E54B-9AB9-3D3EED69B759}"/>
              </a:ext>
            </a:extLst>
          </p:cNvPr>
          <p:cNvGrpSpPr/>
          <p:nvPr/>
        </p:nvGrpSpPr>
        <p:grpSpPr>
          <a:xfrm>
            <a:off x="478689" y="1432331"/>
            <a:ext cx="8560707" cy="1562736"/>
            <a:chOff x="478689" y="1432331"/>
            <a:chExt cx="8560707" cy="1562736"/>
          </a:xfrm>
        </p:grpSpPr>
        <p:grpSp>
          <p:nvGrpSpPr>
            <p:cNvPr id="51" name="Csoportba foglalás 50">
              <a:extLst>
                <a:ext uri="{FF2B5EF4-FFF2-40B4-BE49-F238E27FC236}">
                  <a16:creationId xmlns:a16="http://schemas.microsoft.com/office/drawing/2014/main" id="{81F980D4-4BC7-4640-BE61-ED966CCF9BD5}"/>
                </a:ext>
              </a:extLst>
            </p:cNvPr>
            <p:cNvGrpSpPr/>
            <p:nvPr/>
          </p:nvGrpSpPr>
          <p:grpSpPr>
            <a:xfrm>
              <a:off x="479596" y="1432331"/>
              <a:ext cx="8559800" cy="1562736"/>
              <a:chOff x="633672" y="1241431"/>
              <a:chExt cx="8559800" cy="156273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8" name="Kép 37">
                <a:extLst>
                  <a:ext uri="{FF2B5EF4-FFF2-40B4-BE49-F238E27FC236}">
                    <a16:creationId xmlns:a16="http://schemas.microsoft.com/office/drawing/2014/main" id="{20E3ABEE-5979-FD47-A87D-8FFC41351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672" y="1241431"/>
                <a:ext cx="1689100" cy="1104900"/>
              </a:xfrm>
              <a:prstGeom prst="rect">
                <a:avLst/>
              </a:prstGeom>
            </p:spPr>
          </p:pic>
          <p:pic>
            <p:nvPicPr>
              <p:cNvPr id="39" name="Kép 38">
                <a:extLst>
                  <a:ext uri="{FF2B5EF4-FFF2-40B4-BE49-F238E27FC236}">
                    <a16:creationId xmlns:a16="http://schemas.microsoft.com/office/drawing/2014/main" id="{D0B29093-3C86-8041-9679-1684CE758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22772" y="1242067"/>
                <a:ext cx="2247900" cy="1562100"/>
              </a:xfrm>
              <a:prstGeom prst="rect">
                <a:avLst/>
              </a:prstGeom>
            </p:spPr>
          </p:pic>
          <p:pic>
            <p:nvPicPr>
              <p:cNvPr id="40" name="Kép 39">
                <a:extLst>
                  <a:ext uri="{FF2B5EF4-FFF2-40B4-BE49-F238E27FC236}">
                    <a16:creationId xmlns:a16="http://schemas.microsoft.com/office/drawing/2014/main" id="{54C5D639-9D10-524A-8608-3D690AFDB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0672" y="1698631"/>
                <a:ext cx="4622800" cy="1104900"/>
              </a:xfrm>
              <a:prstGeom prst="rect">
                <a:avLst/>
              </a:prstGeom>
            </p:spPr>
          </p:pic>
        </p:grpSp>
        <p:sp>
          <p:nvSpPr>
            <p:cNvPr id="73" name="Szövegdoboz 72">
              <a:extLst>
                <a:ext uri="{FF2B5EF4-FFF2-40B4-BE49-F238E27FC236}">
                  <a16:creationId xmlns:a16="http://schemas.microsoft.com/office/drawing/2014/main" id="{85534F83-29AA-0640-AD14-BE91075AE1F0}"/>
                </a:ext>
              </a:extLst>
            </p:cNvPr>
            <p:cNvSpPr txBox="1"/>
            <p:nvPr/>
          </p:nvSpPr>
          <p:spPr>
            <a:xfrm>
              <a:off x="478689" y="1590548"/>
              <a:ext cx="168910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4000">
                  <a:solidFill>
                    <a:schemeClr val="bg1"/>
                  </a:solidFill>
                </a:rPr>
                <a:t>1</a:t>
              </a:r>
            </a:p>
          </p:txBody>
        </p:sp>
        <p:pic>
          <p:nvPicPr>
            <p:cNvPr id="78" name="Ábra 77">
              <a:extLst>
                <a:ext uri="{FF2B5EF4-FFF2-40B4-BE49-F238E27FC236}">
                  <a16:creationId xmlns:a16="http://schemas.microsoft.com/office/drawing/2014/main" id="{46EEDA19-365B-014E-9800-964BC7F3F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31739" y="1855684"/>
              <a:ext cx="720000" cy="720000"/>
            </a:xfrm>
            <a:prstGeom prst="rect">
              <a:avLst/>
            </a:prstGeom>
          </p:spPr>
        </p:pic>
        <p:sp>
          <p:nvSpPr>
            <p:cNvPr id="85" name="Szövegdoboz 84">
              <a:extLst>
                <a:ext uri="{FF2B5EF4-FFF2-40B4-BE49-F238E27FC236}">
                  <a16:creationId xmlns:a16="http://schemas.microsoft.com/office/drawing/2014/main" id="{0FC05770-CA39-974C-937C-C2BA726D1AB1}"/>
                </a:ext>
              </a:extLst>
            </p:cNvPr>
            <p:cNvSpPr txBox="1"/>
            <p:nvPr/>
          </p:nvSpPr>
          <p:spPr>
            <a:xfrm>
              <a:off x="4572000" y="2214017"/>
              <a:ext cx="394019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hu-HU" sz="2000">
                  <a:solidFill>
                    <a:schemeClr val="bg1"/>
                  </a:solidFill>
                </a:rPr>
                <a:t>Munkabér a képzés teljes ideje alatt</a:t>
              </a:r>
            </a:p>
          </p:txBody>
        </p:sp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20EEC3DC-4508-8047-8880-D91EB955530F}"/>
              </a:ext>
            </a:extLst>
          </p:cNvPr>
          <p:cNvGrpSpPr/>
          <p:nvPr/>
        </p:nvGrpSpPr>
        <p:grpSpPr>
          <a:xfrm>
            <a:off x="477782" y="2538973"/>
            <a:ext cx="9057335" cy="1564963"/>
            <a:chOff x="477782" y="2538973"/>
            <a:chExt cx="9057335" cy="1564963"/>
          </a:xfrm>
        </p:grpSpPr>
        <p:grpSp>
          <p:nvGrpSpPr>
            <p:cNvPr id="52" name="Csoportba foglalás 51">
              <a:extLst>
                <a:ext uri="{FF2B5EF4-FFF2-40B4-BE49-F238E27FC236}">
                  <a16:creationId xmlns:a16="http://schemas.microsoft.com/office/drawing/2014/main" id="{2EC52896-AF76-CD42-9817-21D62C008B5E}"/>
                </a:ext>
              </a:extLst>
            </p:cNvPr>
            <p:cNvGrpSpPr/>
            <p:nvPr/>
          </p:nvGrpSpPr>
          <p:grpSpPr>
            <a:xfrm>
              <a:off x="478689" y="2538973"/>
              <a:ext cx="9056428" cy="1564963"/>
              <a:chOff x="633672" y="2346331"/>
              <a:chExt cx="9056428" cy="156496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41" name="Kép 40">
                <a:extLst>
                  <a:ext uri="{FF2B5EF4-FFF2-40B4-BE49-F238E27FC236}">
                    <a16:creationId xmlns:a16="http://schemas.microsoft.com/office/drawing/2014/main" id="{D61ABD9F-8A75-CE46-8720-8EA045E62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-15000"/>
              </a:blip>
              <a:stretch>
                <a:fillRect/>
              </a:stretch>
            </p:blipFill>
            <p:spPr>
              <a:xfrm>
                <a:off x="633672" y="2346331"/>
                <a:ext cx="1689100" cy="1104900"/>
              </a:xfrm>
              <a:prstGeom prst="rect">
                <a:avLst/>
              </a:prstGeom>
            </p:spPr>
          </p:pic>
          <p:pic>
            <p:nvPicPr>
              <p:cNvPr id="43" name="Kép 42">
                <a:extLst>
                  <a:ext uri="{FF2B5EF4-FFF2-40B4-BE49-F238E27FC236}">
                    <a16:creationId xmlns:a16="http://schemas.microsoft.com/office/drawing/2014/main" id="{A9159ED8-9A36-4B4D-8862-74CB5607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-15000"/>
              </a:blip>
              <a:stretch>
                <a:fillRect/>
              </a:stretch>
            </p:blipFill>
            <p:spPr>
              <a:xfrm>
                <a:off x="2322772" y="2349194"/>
                <a:ext cx="2247900" cy="1562100"/>
              </a:xfrm>
              <a:prstGeom prst="rect">
                <a:avLst/>
              </a:prstGeom>
            </p:spPr>
          </p:pic>
          <p:pic>
            <p:nvPicPr>
              <p:cNvPr id="44" name="Kép 43">
                <a:extLst>
                  <a:ext uri="{FF2B5EF4-FFF2-40B4-BE49-F238E27FC236}">
                    <a16:creationId xmlns:a16="http://schemas.microsoft.com/office/drawing/2014/main" id="{8E24E2A1-4FEF-494E-BFF9-45C2C8189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 bright="-15000"/>
              </a:blip>
              <a:stretch>
                <a:fillRect/>
              </a:stretch>
            </p:blipFill>
            <p:spPr>
              <a:xfrm>
                <a:off x="4570672" y="2802910"/>
                <a:ext cx="5119428" cy="1104900"/>
              </a:xfrm>
              <a:prstGeom prst="rect">
                <a:avLst/>
              </a:prstGeom>
            </p:spPr>
          </p:pic>
        </p:grpSp>
        <p:sp>
          <p:nvSpPr>
            <p:cNvPr id="74" name="Szövegdoboz 73">
              <a:extLst>
                <a:ext uri="{FF2B5EF4-FFF2-40B4-BE49-F238E27FC236}">
                  <a16:creationId xmlns:a16="http://schemas.microsoft.com/office/drawing/2014/main" id="{3E95E66E-1DB5-CA47-A056-455F9DA22651}"/>
                </a:ext>
              </a:extLst>
            </p:cNvPr>
            <p:cNvSpPr txBox="1"/>
            <p:nvPr/>
          </p:nvSpPr>
          <p:spPr>
            <a:xfrm>
              <a:off x="477782" y="2781894"/>
              <a:ext cx="168910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400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80" name="Ábra 79">
              <a:extLst>
                <a:ext uri="{FF2B5EF4-FFF2-40B4-BE49-F238E27FC236}">
                  <a16:creationId xmlns:a16="http://schemas.microsoft.com/office/drawing/2014/main" id="{351B28CC-C3B7-9249-A5CF-8687DC6CC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27472" y="2959034"/>
              <a:ext cx="720000" cy="720000"/>
            </a:xfrm>
            <a:prstGeom prst="rect">
              <a:avLst/>
            </a:prstGeom>
          </p:spPr>
        </p:pic>
        <p:sp>
          <p:nvSpPr>
            <p:cNvPr id="86" name="Szövegdoboz 85">
              <a:extLst>
                <a:ext uri="{FF2B5EF4-FFF2-40B4-BE49-F238E27FC236}">
                  <a16:creationId xmlns:a16="http://schemas.microsoft.com/office/drawing/2014/main" id="{46F39DED-EC79-074B-997B-43333C3F1B4C}"/>
                </a:ext>
              </a:extLst>
            </p:cNvPr>
            <p:cNvSpPr txBox="1"/>
            <p:nvPr/>
          </p:nvSpPr>
          <p:spPr>
            <a:xfrm>
              <a:off x="4571999" y="3347265"/>
              <a:ext cx="4467397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hu-HU" sz="2000">
                  <a:solidFill>
                    <a:schemeClr val="bg1"/>
                  </a:solidFill>
                </a:rPr>
                <a:t>Korszerű, naprakész gyakorlati ismeretek</a:t>
              </a:r>
            </a:p>
          </p:txBody>
        </p:sp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5BDBA4B4-B9FA-C945-82E8-543EAC1F93C5}"/>
              </a:ext>
            </a:extLst>
          </p:cNvPr>
          <p:cNvGrpSpPr/>
          <p:nvPr/>
        </p:nvGrpSpPr>
        <p:grpSpPr>
          <a:xfrm>
            <a:off x="477782" y="3634666"/>
            <a:ext cx="9603435" cy="1563636"/>
            <a:chOff x="477782" y="3652595"/>
            <a:chExt cx="9603435" cy="1563636"/>
          </a:xfrm>
        </p:grpSpPr>
        <p:grpSp>
          <p:nvGrpSpPr>
            <p:cNvPr id="53" name="Csoportba foglalás 52">
              <a:extLst>
                <a:ext uri="{FF2B5EF4-FFF2-40B4-BE49-F238E27FC236}">
                  <a16:creationId xmlns:a16="http://schemas.microsoft.com/office/drawing/2014/main" id="{72B0B83E-7198-7C44-A8BC-F51ABB80D231}"/>
                </a:ext>
              </a:extLst>
            </p:cNvPr>
            <p:cNvGrpSpPr/>
            <p:nvPr/>
          </p:nvGrpSpPr>
          <p:grpSpPr>
            <a:xfrm>
              <a:off x="478689" y="3652595"/>
              <a:ext cx="9602528" cy="1563636"/>
              <a:chOff x="633672" y="3449074"/>
              <a:chExt cx="9602528" cy="156363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45" name="Kép 44">
                <a:extLst>
                  <a:ext uri="{FF2B5EF4-FFF2-40B4-BE49-F238E27FC236}">
                    <a16:creationId xmlns:a16="http://schemas.microsoft.com/office/drawing/2014/main" id="{02610FFE-69FB-F349-912B-DCAC233D4D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-30000"/>
              </a:blip>
              <a:stretch>
                <a:fillRect/>
              </a:stretch>
            </p:blipFill>
            <p:spPr>
              <a:xfrm>
                <a:off x="633672" y="3456957"/>
                <a:ext cx="1689100" cy="1104900"/>
              </a:xfrm>
              <a:prstGeom prst="rect">
                <a:avLst/>
              </a:prstGeom>
            </p:spPr>
          </p:pic>
          <p:pic>
            <p:nvPicPr>
              <p:cNvPr id="46" name="Kép 45">
                <a:extLst>
                  <a:ext uri="{FF2B5EF4-FFF2-40B4-BE49-F238E27FC236}">
                    <a16:creationId xmlns:a16="http://schemas.microsoft.com/office/drawing/2014/main" id="{09ECF651-E57D-4847-B170-B65C97BEF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-30000"/>
              </a:blip>
              <a:stretch>
                <a:fillRect/>
              </a:stretch>
            </p:blipFill>
            <p:spPr>
              <a:xfrm>
                <a:off x="2322772" y="3449074"/>
                <a:ext cx="2247900" cy="1562100"/>
              </a:xfrm>
              <a:prstGeom prst="rect">
                <a:avLst/>
              </a:prstGeom>
            </p:spPr>
          </p:pic>
          <p:pic>
            <p:nvPicPr>
              <p:cNvPr id="47" name="Kép 46">
                <a:extLst>
                  <a:ext uri="{FF2B5EF4-FFF2-40B4-BE49-F238E27FC236}">
                    <a16:creationId xmlns:a16="http://schemas.microsoft.com/office/drawing/2014/main" id="{A4980412-C86A-3D44-8619-C00571653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 bright="-30000"/>
              </a:blip>
              <a:stretch>
                <a:fillRect/>
              </a:stretch>
            </p:blipFill>
            <p:spPr>
              <a:xfrm>
                <a:off x="4570672" y="3907810"/>
                <a:ext cx="5665528" cy="1104900"/>
              </a:xfrm>
              <a:prstGeom prst="rect">
                <a:avLst/>
              </a:prstGeom>
            </p:spPr>
          </p:pic>
        </p:grpSp>
        <p:sp>
          <p:nvSpPr>
            <p:cNvPr id="75" name="Szövegdoboz 74">
              <a:extLst>
                <a:ext uri="{FF2B5EF4-FFF2-40B4-BE49-F238E27FC236}">
                  <a16:creationId xmlns:a16="http://schemas.microsoft.com/office/drawing/2014/main" id="{907E8BF9-6ADE-3844-A355-B058A86D22BB}"/>
                </a:ext>
              </a:extLst>
            </p:cNvPr>
            <p:cNvSpPr txBox="1"/>
            <p:nvPr/>
          </p:nvSpPr>
          <p:spPr>
            <a:xfrm>
              <a:off x="477782" y="3864986"/>
              <a:ext cx="168910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4000">
                  <a:solidFill>
                    <a:schemeClr val="bg1"/>
                  </a:solidFill>
                </a:rPr>
                <a:t>3</a:t>
              </a:r>
            </a:p>
          </p:txBody>
        </p:sp>
        <p:pic>
          <p:nvPicPr>
            <p:cNvPr id="82" name="Ábra 81">
              <a:extLst>
                <a:ext uri="{FF2B5EF4-FFF2-40B4-BE49-F238E27FC236}">
                  <a16:creationId xmlns:a16="http://schemas.microsoft.com/office/drawing/2014/main" id="{0E6E5BB3-A337-7146-BB44-DFD0A394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27472" y="4045441"/>
              <a:ext cx="720000" cy="720000"/>
            </a:xfrm>
            <a:prstGeom prst="rect">
              <a:avLst/>
            </a:prstGeom>
          </p:spPr>
        </p:pic>
        <p:sp>
          <p:nvSpPr>
            <p:cNvPr id="87" name="Szövegdoboz 86">
              <a:extLst>
                <a:ext uri="{FF2B5EF4-FFF2-40B4-BE49-F238E27FC236}">
                  <a16:creationId xmlns:a16="http://schemas.microsoft.com/office/drawing/2014/main" id="{69C78307-0F19-0748-AB7F-B89D36DD13B4}"/>
                </a:ext>
              </a:extLst>
            </p:cNvPr>
            <p:cNvSpPr txBox="1"/>
            <p:nvPr/>
          </p:nvSpPr>
          <p:spPr>
            <a:xfrm>
              <a:off x="4549375" y="4185664"/>
              <a:ext cx="4963118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hu-HU" sz="2000">
                  <a:solidFill>
                    <a:schemeClr val="bg1"/>
                  </a:solidFill>
                </a:rPr>
                <a:t>Munkavállalói kompetenciák és</a:t>
              </a:r>
            </a:p>
            <a:p>
              <a:r>
                <a:rPr lang="hu-HU" sz="2000">
                  <a:solidFill>
                    <a:schemeClr val="bg1"/>
                  </a:solidFill>
                </a:rPr>
                <a:t>szakmai kapcsolatok az egyetemi évek alatt</a:t>
              </a:r>
            </a:p>
          </p:txBody>
        </p:sp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685147BF-04F2-C943-A594-E42F220FDC8F}"/>
              </a:ext>
            </a:extLst>
          </p:cNvPr>
          <p:cNvGrpSpPr/>
          <p:nvPr/>
        </p:nvGrpSpPr>
        <p:grpSpPr>
          <a:xfrm>
            <a:off x="478689" y="4727410"/>
            <a:ext cx="10528616" cy="1563636"/>
            <a:chOff x="478689" y="4745339"/>
            <a:chExt cx="10528616" cy="1563636"/>
          </a:xfrm>
        </p:grpSpPr>
        <p:grpSp>
          <p:nvGrpSpPr>
            <p:cNvPr id="56" name="Csoportba foglalás 55">
              <a:extLst>
                <a:ext uri="{FF2B5EF4-FFF2-40B4-BE49-F238E27FC236}">
                  <a16:creationId xmlns:a16="http://schemas.microsoft.com/office/drawing/2014/main" id="{A7648031-965B-7A4A-95BA-5BE86C2F301D}"/>
                </a:ext>
              </a:extLst>
            </p:cNvPr>
            <p:cNvGrpSpPr/>
            <p:nvPr/>
          </p:nvGrpSpPr>
          <p:grpSpPr>
            <a:xfrm>
              <a:off x="478689" y="4745339"/>
              <a:ext cx="10528616" cy="1563636"/>
              <a:chOff x="633672" y="3449074"/>
              <a:chExt cx="10528616" cy="156363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57" name="Kép 56">
                <a:extLst>
                  <a:ext uri="{FF2B5EF4-FFF2-40B4-BE49-F238E27FC236}">
                    <a16:creationId xmlns:a16="http://schemas.microsoft.com/office/drawing/2014/main" id="{5B182B47-C2F4-0248-B3DC-DC838B610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-45000"/>
              </a:blip>
              <a:stretch>
                <a:fillRect/>
              </a:stretch>
            </p:blipFill>
            <p:spPr>
              <a:xfrm>
                <a:off x="633672" y="3456957"/>
                <a:ext cx="1689100" cy="1104900"/>
              </a:xfrm>
              <a:prstGeom prst="rect">
                <a:avLst/>
              </a:prstGeom>
            </p:spPr>
          </p:pic>
          <p:pic>
            <p:nvPicPr>
              <p:cNvPr id="58" name="Kép 57">
                <a:extLst>
                  <a:ext uri="{FF2B5EF4-FFF2-40B4-BE49-F238E27FC236}">
                    <a16:creationId xmlns:a16="http://schemas.microsoft.com/office/drawing/2014/main" id="{8AFDBAD9-70FB-B149-B202-2145B1D1D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-45000"/>
              </a:blip>
              <a:stretch>
                <a:fillRect/>
              </a:stretch>
            </p:blipFill>
            <p:spPr>
              <a:xfrm>
                <a:off x="2322772" y="3449074"/>
                <a:ext cx="2247900" cy="1562100"/>
              </a:xfrm>
              <a:prstGeom prst="rect">
                <a:avLst/>
              </a:prstGeom>
            </p:spPr>
          </p:pic>
          <p:pic>
            <p:nvPicPr>
              <p:cNvPr id="59" name="Kép 58">
                <a:extLst>
                  <a:ext uri="{FF2B5EF4-FFF2-40B4-BE49-F238E27FC236}">
                    <a16:creationId xmlns:a16="http://schemas.microsoft.com/office/drawing/2014/main" id="{64EFC647-CCAD-A64A-9268-B3C292E90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 bright="-45000"/>
              </a:blip>
              <a:stretch>
                <a:fillRect/>
              </a:stretch>
            </p:blipFill>
            <p:spPr>
              <a:xfrm>
                <a:off x="4570671" y="3907810"/>
                <a:ext cx="6591617" cy="1104900"/>
              </a:xfrm>
              <a:prstGeom prst="rect">
                <a:avLst/>
              </a:prstGeom>
            </p:spPr>
          </p:pic>
        </p:grpSp>
        <p:sp>
          <p:nvSpPr>
            <p:cNvPr id="76" name="Szövegdoboz 75">
              <a:extLst>
                <a:ext uri="{FF2B5EF4-FFF2-40B4-BE49-F238E27FC236}">
                  <a16:creationId xmlns:a16="http://schemas.microsoft.com/office/drawing/2014/main" id="{4E4A72F7-8CA7-5A4B-A4EE-D06B2EAA4439}"/>
                </a:ext>
              </a:extLst>
            </p:cNvPr>
            <p:cNvSpPr txBox="1"/>
            <p:nvPr/>
          </p:nvSpPr>
          <p:spPr>
            <a:xfrm>
              <a:off x="485280" y="4966189"/>
              <a:ext cx="168910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4000">
                  <a:solidFill>
                    <a:schemeClr val="bg1"/>
                  </a:solidFill>
                </a:rPr>
                <a:t>4</a:t>
              </a:r>
            </a:p>
          </p:txBody>
        </p:sp>
        <p:pic>
          <p:nvPicPr>
            <p:cNvPr id="84" name="Ábra 83">
              <a:extLst>
                <a:ext uri="{FF2B5EF4-FFF2-40B4-BE49-F238E27FC236}">
                  <a16:creationId xmlns:a16="http://schemas.microsoft.com/office/drawing/2014/main" id="{A7935259-1576-1D44-8648-9C79288E4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927472" y="5143441"/>
              <a:ext cx="720000" cy="720000"/>
            </a:xfrm>
            <a:prstGeom prst="rect">
              <a:avLst/>
            </a:prstGeom>
          </p:spPr>
        </p:pic>
        <p:sp>
          <p:nvSpPr>
            <p:cNvPr id="88" name="Szövegdoboz 87">
              <a:extLst>
                <a:ext uri="{FF2B5EF4-FFF2-40B4-BE49-F238E27FC236}">
                  <a16:creationId xmlns:a16="http://schemas.microsoft.com/office/drawing/2014/main" id="{29E322D2-1068-FE43-BC96-5C02D86D3977}"/>
                </a:ext>
              </a:extLst>
            </p:cNvPr>
            <p:cNvSpPr txBox="1"/>
            <p:nvPr/>
          </p:nvSpPr>
          <p:spPr>
            <a:xfrm>
              <a:off x="4560309" y="5568149"/>
              <a:ext cx="6090253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hu-HU" sz="2000">
                  <a:solidFill>
                    <a:schemeClr val="bg1"/>
                  </a:solidFill>
                </a:rPr>
                <a:t>Egyetem elvégzésekor már több éves munkatapasztalat</a:t>
              </a:r>
            </a:p>
          </p:txBody>
        </p:sp>
      </p:grpSp>
      <p:pic>
        <p:nvPicPr>
          <p:cNvPr id="48" name="Kép 4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241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-2757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4800" b="1">
                <a:solidFill>
                  <a:srgbClr val="93DCDA"/>
                </a:solidFill>
                <a:latin typeface="Calibri" panose="020F0502020204030204" pitchFamily="34" charset="0"/>
                <a:ea typeface="GungsuhChe" panose="02030609000101010101" pitchFamily="49" charset="-127"/>
                <a:cs typeface="Calibri" panose="020F0502020204030204" pitchFamily="34" charset="0"/>
              </a:rPr>
              <a:t>MATE</a:t>
            </a:r>
            <a:r>
              <a:rPr lang="hu-HU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duális képzései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08415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2" rtlCol="0" anchor="ctr"/>
          <a:lstStyle/>
          <a:p>
            <a:r>
              <a:rPr lang="hu-HU" b="1" u="sng">
                <a:solidFill>
                  <a:schemeClr val="bg1"/>
                </a:solidFill>
              </a:rPr>
              <a:t>ALAPKÉPZÉSEK</a:t>
            </a:r>
          </a:p>
          <a:p>
            <a:endParaRPr lang="hu-HU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  <a:cs typeface="Arial"/>
              </a:rPr>
              <a:t>Állattenyésztő mérnöki</a:t>
            </a:r>
            <a:endParaRPr lang="hu-HU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</a:rPr>
              <a:t>Élelmiszermérnöki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</a:rPr>
              <a:t>Gazdálkodási és menedzsment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</a:rPr>
              <a:t>Gazdaságinformatikus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</a:rPr>
              <a:t>Gépészmérnöki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</a:rPr>
              <a:t>Kereskedelem és marketing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</a:rPr>
              <a:t>Környezetmérnöki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</a:rPr>
              <a:t>Mezőgazdasági 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</a:rPr>
              <a:t>Mezőgazdasági és élelmiszeripari gépészmérnöki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</a:rPr>
              <a:t>Pénzügy és számvitel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</a:rPr>
              <a:t>Szőlész-borász 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</a:rPr>
              <a:t>Természetvédelmi 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</a:rPr>
              <a:t>Turizmus-vendéglátás</a:t>
            </a:r>
            <a:endParaRPr lang="hu-HU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>
                <a:solidFill>
                  <a:schemeClr val="bg1"/>
                </a:solidFill>
              </a:rPr>
              <a:t>Vidékfejlesztési agrármérnöki</a:t>
            </a:r>
            <a:endParaRPr lang="hu-HU">
              <a:solidFill>
                <a:schemeClr val="bg1"/>
              </a:solidFill>
              <a:cs typeface="Arial"/>
            </a:endParaRPr>
          </a:p>
          <a:p>
            <a:endParaRPr lang="hu-HU" sz="2000">
              <a:solidFill>
                <a:schemeClr val="bg1"/>
              </a:solidFill>
            </a:endParaRP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69922" y="1316851"/>
            <a:ext cx="7739861" cy="844387"/>
          </a:xfrm>
          <a:prstGeom prst="parallelogram">
            <a:avLst>
              <a:gd name="adj" fmla="val 8491"/>
            </a:avLst>
          </a:prstGeom>
          <a:solidFill>
            <a:srgbClr val="273641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DUÁLIS KÉPZÉSEK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481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D8923DDC-020D-434D-9C94-72B67B72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-2757"/>
            <a:ext cx="12187103" cy="6860757"/>
          </a:xfrm>
          <a:prstGeom prst="rect">
            <a:avLst/>
          </a:prstGeom>
        </p:spPr>
      </p:pic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E1DF99AA-7CEF-2941-AF80-41C1C4E141EB}"/>
              </a:ext>
            </a:extLst>
          </p:cNvPr>
          <p:cNvSpPr/>
          <p:nvPr/>
        </p:nvSpPr>
        <p:spPr>
          <a:xfrm>
            <a:off x="1014990" y="122770"/>
            <a:ext cx="9659834" cy="1046904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0C5616E-202E-6246-BB77-B8D317B58748}"/>
              </a:ext>
            </a:extLst>
          </p:cNvPr>
          <p:cNvSpPr txBox="1"/>
          <p:nvPr/>
        </p:nvSpPr>
        <p:spPr>
          <a:xfrm>
            <a:off x="1992197" y="2029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4800" b="1">
                <a:solidFill>
                  <a:srgbClr val="93DCDA"/>
                </a:solidFill>
                <a:latin typeface="Calibri" panose="020F0502020204030204" pitchFamily="34" charset="0"/>
                <a:ea typeface="GungsuhChe" panose="02030609000101010101" pitchFamily="49" charset="-127"/>
                <a:cs typeface="Calibri" panose="020F0502020204030204" pitchFamily="34" charset="0"/>
              </a:rPr>
              <a:t>MATE</a:t>
            </a:r>
            <a:r>
              <a:rPr lang="hu-HU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képzési területei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id="{4C1C8118-B36B-C64E-9C9E-1C21A70B5F7E}"/>
              </a:ext>
            </a:extLst>
          </p:cNvPr>
          <p:cNvSpPr/>
          <p:nvPr/>
        </p:nvSpPr>
        <p:spPr>
          <a:xfrm>
            <a:off x="2488015" y="2308415"/>
            <a:ext cx="9413019" cy="4302852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>
                  <a:alpha val="40000"/>
                </a:srgbClr>
              </a:gs>
              <a:gs pos="100000">
                <a:srgbClr val="273641">
                  <a:alpha val="55000"/>
                </a:srgbClr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hu-HU" b="1" u="sng"/>
              <a:t>MESTERKÉPZÉSEK:</a:t>
            </a:r>
            <a:br>
              <a:rPr lang="hu-HU"/>
            </a:br>
            <a:endParaRPr lang="hu-HU"/>
          </a:p>
          <a:p>
            <a:pPr marL="285750" indent="-285750">
              <a:buFont typeface="Wingdings" pitchFamily="2" charset="2"/>
              <a:buChar char="ü"/>
            </a:pPr>
            <a:r>
              <a:rPr lang="hu-HU"/>
              <a:t>Állattenyésztő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/>
              <a:t>Élelmiszermérnöki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/>
              <a:t>Mezőgazdasági </a:t>
            </a:r>
            <a:r>
              <a:rPr lang="hu-HU" err="1"/>
              <a:t>biotechnológus</a:t>
            </a:r>
            <a:endParaRPr lang="hu-HU"/>
          </a:p>
          <a:p>
            <a:pPr marL="285750" indent="-285750">
              <a:buFont typeface="Wingdings" pitchFamily="2" charset="2"/>
              <a:buChar char="ü"/>
            </a:pPr>
            <a:r>
              <a:rPr lang="hu-HU"/>
              <a:t>Növénytermesztő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/>
              <a:t>Pénzügy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/>
              <a:t>Regionális és környezeti gazdaságtan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/>
              <a:t>Takarmányozási és takarmánybiztonsági mérnöki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/>
              <a:t>Vidékfejlesztési agrármérnöki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id="{9B1BF153-DD20-AD4B-A4B5-0460681C9BE9}"/>
              </a:ext>
            </a:extLst>
          </p:cNvPr>
          <p:cNvSpPr/>
          <p:nvPr/>
        </p:nvSpPr>
        <p:spPr>
          <a:xfrm>
            <a:off x="49342" y="1372810"/>
            <a:ext cx="7739861" cy="844387"/>
          </a:xfrm>
          <a:prstGeom prst="parallelogram">
            <a:avLst>
              <a:gd name="adj" fmla="val 8491"/>
            </a:avLst>
          </a:prstGeom>
          <a:solidFill>
            <a:srgbClr val="273641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DUÁLIS KÉPZÉSEK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0997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434D255-D9F2-E940-8727-43442DC5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514"/>
          </a:xfrm>
          <a:prstGeom prst="rect">
            <a:avLst/>
          </a:prstGeom>
        </p:spPr>
      </p:pic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812E16AA-5A7A-3C49-B024-5326AF24EC86}"/>
              </a:ext>
            </a:extLst>
          </p:cNvPr>
          <p:cNvGrpSpPr/>
          <p:nvPr/>
        </p:nvGrpSpPr>
        <p:grpSpPr>
          <a:xfrm flipH="1">
            <a:off x="4832389" y="-195549"/>
            <a:ext cx="7359611" cy="2997959"/>
            <a:chOff x="2371360" y="1865510"/>
            <a:chExt cx="7772400" cy="3187074"/>
          </a:xfrm>
          <a:gradFill>
            <a:gsLst>
              <a:gs pos="0">
                <a:srgbClr val="1C506A"/>
              </a:gs>
              <a:gs pos="50000">
                <a:srgbClr val="256C8F"/>
              </a:gs>
              <a:gs pos="100000">
                <a:srgbClr val="3595C6"/>
              </a:gs>
            </a:gsLst>
            <a:lin ang="0" scaled="1"/>
          </a:gradFill>
          <a:effectLst>
            <a:outerShdw blurRad="317500" dist="50800" dir="5400000" algn="ctr" rotWithShape="0">
              <a:srgbClr val="000000">
                <a:alpha val="40000"/>
              </a:srgbClr>
            </a:outerShdw>
          </a:effectLst>
        </p:grpSpPr>
        <p:sp>
          <p:nvSpPr>
            <p:cNvPr id="7" name="Téglalap 66">
              <a:extLst>
                <a:ext uri="{FF2B5EF4-FFF2-40B4-BE49-F238E27FC236}">
                  <a16:creationId xmlns:a16="http://schemas.microsoft.com/office/drawing/2014/main" id="{5D6BB08F-0846-A343-910E-187BA7068260}"/>
                </a:ext>
              </a:extLst>
            </p:cNvPr>
            <p:cNvSpPr/>
            <p:nvPr/>
          </p:nvSpPr>
          <p:spPr>
            <a:xfrm>
              <a:off x="2371360" y="2056111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477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Téglalap 66">
              <a:extLst>
                <a:ext uri="{FF2B5EF4-FFF2-40B4-BE49-F238E27FC236}">
                  <a16:creationId xmlns:a16="http://schemas.microsoft.com/office/drawing/2014/main" id="{9AB53D46-7126-BA42-8067-6C881558A2CC}"/>
                </a:ext>
              </a:extLst>
            </p:cNvPr>
            <p:cNvSpPr/>
            <p:nvPr/>
          </p:nvSpPr>
          <p:spPr>
            <a:xfrm>
              <a:off x="2371360" y="1865510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" name="Szövegdoboz 8">
            <a:extLst>
              <a:ext uri="{FF2B5EF4-FFF2-40B4-BE49-F238E27FC236}">
                <a16:creationId xmlns:a16="http://schemas.microsoft.com/office/drawing/2014/main" id="{702AEA6C-4FA9-6D4E-B90A-7D57607F07FC}"/>
              </a:ext>
            </a:extLst>
          </p:cNvPr>
          <p:cNvSpPr txBox="1"/>
          <p:nvPr/>
        </p:nvSpPr>
        <p:spPr>
          <a:xfrm>
            <a:off x="5687878" y="195889"/>
            <a:ext cx="6504122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200" b="1">
                <a:solidFill>
                  <a:schemeClr val="bg1"/>
                </a:solidFill>
              </a:rPr>
              <a:t>NEMZETKÖZI PARTNERKAPCSOLATOK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E91FE335-1E70-7E43-9469-2D2BFDA156B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348831" y="1909231"/>
            <a:ext cx="11195469" cy="4167518"/>
          </a:xfrm>
          <a:prstGeom prst="rect">
            <a:avLst/>
          </a:prstGeom>
          <a:effectLst>
            <a:outerShdw blurRad="2667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2" name="Ábra 21">
            <a:extLst>
              <a:ext uri="{FF2B5EF4-FFF2-40B4-BE49-F238E27FC236}">
                <a16:creationId xmlns:a16="http://schemas.microsoft.com/office/drawing/2014/main" id="{AC5C8075-D382-7941-A229-154C1E6C4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071" y="175663"/>
            <a:ext cx="10794987" cy="7634653"/>
          </a:xfrm>
          <a:prstGeom prst="rect">
            <a:avLst/>
          </a:prstGeom>
        </p:spPr>
      </p:pic>
      <p:sp>
        <p:nvSpPr>
          <p:cNvPr id="24" name="Lekerekített téglalap 23">
            <a:extLst>
              <a:ext uri="{FF2B5EF4-FFF2-40B4-BE49-F238E27FC236}">
                <a16:creationId xmlns:a16="http://schemas.microsoft.com/office/drawing/2014/main" id="{75D3ABBB-47BB-CC47-9454-D97A9DD20F1E}"/>
              </a:ext>
            </a:extLst>
          </p:cNvPr>
          <p:cNvSpPr/>
          <p:nvPr/>
        </p:nvSpPr>
        <p:spPr>
          <a:xfrm>
            <a:off x="1281958" y="1881124"/>
            <a:ext cx="9329211" cy="4167519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F591E049-B412-344C-A06A-06B0D9877BA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2220631" y="2072154"/>
            <a:ext cx="7451865" cy="38032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38146951-F63D-B945-AA7F-3AC31D16DFD9}"/>
              </a:ext>
            </a:extLst>
          </p:cNvPr>
          <p:cNvSpPr/>
          <p:nvPr/>
        </p:nvSpPr>
        <p:spPr>
          <a:xfrm>
            <a:off x="2146602" y="2148036"/>
            <a:ext cx="7898795" cy="3477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000" b="1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KONTINENS</a:t>
            </a:r>
          </a:p>
          <a:p>
            <a:pPr algn="ctr"/>
            <a:endParaRPr lang="hu-HU" sz="2000" b="1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sz="2000" b="1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KÉTOLDALÚ MEGÁLLAPODÁS EURÓPAI PARTNERINTÉZMÉNYEKKEL:</a:t>
            </a:r>
          </a:p>
          <a:p>
            <a:pPr algn="ctr"/>
            <a:endParaRPr lang="hu-HU" sz="2000" b="1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sz="2000" b="1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KÖZÖS KÉPZÉSRE</a:t>
            </a:r>
          </a:p>
          <a:p>
            <a:pPr algn="ctr"/>
            <a:endParaRPr lang="hu-HU" sz="2000" b="1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sz="2000" b="1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KUTATÁSRA</a:t>
            </a:r>
          </a:p>
          <a:p>
            <a:pPr algn="ctr"/>
            <a:endParaRPr lang="hu-HU" sz="2000" b="1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sz="2000" b="1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PUBLIKÁCIÓCSERÉRE</a:t>
            </a:r>
          </a:p>
          <a:p>
            <a:pPr algn="ctr"/>
            <a:endParaRPr lang="hu-HU" sz="2000" b="1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sz="2000" b="1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HALLGATÓ- ÉS OKTATÓCSERÉRE</a:t>
            </a:r>
            <a:endParaRPr lang="hu-HU" sz="2000" b="1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46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5F42C266-CC84-5641-995C-3F9C9D6B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62" y="-13398"/>
            <a:ext cx="12229803" cy="6884795"/>
          </a:xfrm>
          <a:prstGeom prst="rect">
            <a:avLst/>
          </a:prstGeom>
        </p:spPr>
      </p:pic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1ECB0912-32A0-194B-A541-3D70FF567618}"/>
              </a:ext>
            </a:extLst>
          </p:cNvPr>
          <p:cNvGrpSpPr/>
          <p:nvPr/>
        </p:nvGrpSpPr>
        <p:grpSpPr>
          <a:xfrm>
            <a:off x="5153461" y="2982089"/>
            <a:ext cx="2521314" cy="2165126"/>
            <a:chOff x="5025191" y="3195294"/>
            <a:chExt cx="2141618" cy="2274267"/>
          </a:xfrm>
          <a:effectLst>
            <a:outerShdw blurRad="254000" dist="127000" dir="5400000" algn="ctr" rotWithShape="0">
              <a:srgbClr val="000000">
                <a:alpha val="43137"/>
              </a:srgbClr>
            </a:outerShdw>
          </a:effectLst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0EE8E98A-79FE-5F49-83F4-8358BDA57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025191" y="3195294"/>
              <a:ext cx="2141618" cy="2141618"/>
            </a:xfrm>
            <a:prstGeom prst="rect">
              <a:avLst/>
            </a:prstGeom>
          </p:spPr>
        </p:pic>
        <p:sp>
          <p:nvSpPr>
            <p:cNvPr id="2" name="Szövegdoboz 1">
              <a:extLst>
                <a:ext uri="{FF2B5EF4-FFF2-40B4-BE49-F238E27FC236}">
                  <a16:creationId xmlns:a16="http://schemas.microsoft.com/office/drawing/2014/main" id="{3ABD3B6F-267E-B544-A533-6A38A1E8D570}"/>
                </a:ext>
              </a:extLst>
            </p:cNvPr>
            <p:cNvSpPr txBox="1"/>
            <p:nvPr/>
          </p:nvSpPr>
          <p:spPr>
            <a:xfrm>
              <a:off x="5297837" y="3665938"/>
              <a:ext cx="1596326" cy="18036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200">
                  <a:solidFill>
                    <a:schemeClr val="bg1"/>
                  </a:solidFill>
                </a:rPr>
                <a:t>MIÉRT A </a:t>
              </a:r>
              <a:r>
                <a:rPr lang="hu-HU" sz="3200" b="1">
                  <a:solidFill>
                    <a:srgbClr val="93DCDA"/>
                  </a:solidFill>
                  <a:ea typeface="GungsuhChe" panose="02030609000101010101" pitchFamily="49" charset="-127"/>
                </a:rPr>
                <a:t>MATE</a:t>
              </a:r>
              <a:r>
                <a:rPr lang="hu-HU" sz="320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24" name="Vágott nyíl jobbra 23">
            <a:extLst>
              <a:ext uri="{FF2B5EF4-FFF2-40B4-BE49-F238E27FC236}">
                <a16:creationId xmlns:a16="http://schemas.microsoft.com/office/drawing/2014/main" id="{79E0D2A0-F798-DA4B-AA60-3C1B715C61BE}"/>
              </a:ext>
            </a:extLst>
          </p:cNvPr>
          <p:cNvSpPr/>
          <p:nvPr/>
        </p:nvSpPr>
        <p:spPr>
          <a:xfrm rot="16200000">
            <a:off x="5944458" y="2828392"/>
            <a:ext cx="242782" cy="269545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8" name="Vágott nyíl jobbra 57">
            <a:extLst>
              <a:ext uri="{FF2B5EF4-FFF2-40B4-BE49-F238E27FC236}">
                <a16:creationId xmlns:a16="http://schemas.microsoft.com/office/drawing/2014/main" id="{4E05D0E5-D482-B645-B69B-E60399D0CB41}"/>
              </a:ext>
            </a:extLst>
          </p:cNvPr>
          <p:cNvSpPr/>
          <p:nvPr/>
        </p:nvSpPr>
        <p:spPr>
          <a:xfrm>
            <a:off x="7141083" y="4021298"/>
            <a:ext cx="245119" cy="266975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9" name="Vágott nyíl jobbra 58">
            <a:extLst>
              <a:ext uri="{FF2B5EF4-FFF2-40B4-BE49-F238E27FC236}">
                <a16:creationId xmlns:a16="http://schemas.microsoft.com/office/drawing/2014/main" id="{3A6712DE-A44A-9A4D-90BA-3CF36FDDE338}"/>
              </a:ext>
            </a:extLst>
          </p:cNvPr>
          <p:cNvSpPr/>
          <p:nvPr/>
        </p:nvSpPr>
        <p:spPr>
          <a:xfrm rot="18910553">
            <a:off x="6903734" y="3131320"/>
            <a:ext cx="245119" cy="266975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Vágott nyíl jobbra 62">
            <a:extLst>
              <a:ext uri="{FF2B5EF4-FFF2-40B4-BE49-F238E27FC236}">
                <a16:creationId xmlns:a16="http://schemas.microsoft.com/office/drawing/2014/main" id="{11074A16-A60C-9C45-A490-C8E8340EF8EF}"/>
              </a:ext>
            </a:extLst>
          </p:cNvPr>
          <p:cNvSpPr/>
          <p:nvPr/>
        </p:nvSpPr>
        <p:spPr>
          <a:xfrm rot="2689447" flipH="1">
            <a:off x="5040713" y="3131320"/>
            <a:ext cx="245119" cy="266975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6" name="Vágott nyíl jobbra 65">
            <a:extLst>
              <a:ext uri="{FF2B5EF4-FFF2-40B4-BE49-F238E27FC236}">
                <a16:creationId xmlns:a16="http://schemas.microsoft.com/office/drawing/2014/main" id="{7623D0D3-7108-1043-A66F-60B8DF5FF858}"/>
              </a:ext>
            </a:extLst>
          </p:cNvPr>
          <p:cNvSpPr/>
          <p:nvPr/>
        </p:nvSpPr>
        <p:spPr>
          <a:xfrm flipH="1">
            <a:off x="4793020" y="4021298"/>
            <a:ext cx="245119" cy="266975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7" name="Vágott nyíl jobbra 66">
            <a:extLst>
              <a:ext uri="{FF2B5EF4-FFF2-40B4-BE49-F238E27FC236}">
                <a16:creationId xmlns:a16="http://schemas.microsoft.com/office/drawing/2014/main" id="{89DEDD83-6A78-6E45-81AF-4C78599AD30E}"/>
              </a:ext>
            </a:extLst>
          </p:cNvPr>
          <p:cNvSpPr/>
          <p:nvPr/>
        </p:nvSpPr>
        <p:spPr>
          <a:xfrm rot="3000000">
            <a:off x="6614204" y="4966054"/>
            <a:ext cx="242782" cy="269545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8" name="Vágott nyíl jobbra 67">
            <a:extLst>
              <a:ext uri="{FF2B5EF4-FFF2-40B4-BE49-F238E27FC236}">
                <a16:creationId xmlns:a16="http://schemas.microsoft.com/office/drawing/2014/main" id="{E86A2A73-DAED-3B4A-9512-A09F13912C05}"/>
              </a:ext>
            </a:extLst>
          </p:cNvPr>
          <p:cNvSpPr/>
          <p:nvPr/>
        </p:nvSpPr>
        <p:spPr>
          <a:xfrm rot="18600000" flipH="1">
            <a:off x="5327310" y="4923000"/>
            <a:ext cx="242782" cy="269545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E1F28501-D81A-4545-911F-A0EE3F8CADB1}"/>
              </a:ext>
            </a:extLst>
          </p:cNvPr>
          <p:cNvGrpSpPr/>
          <p:nvPr/>
        </p:nvGrpSpPr>
        <p:grpSpPr>
          <a:xfrm>
            <a:off x="4503845" y="879414"/>
            <a:ext cx="3103808" cy="1734420"/>
            <a:chOff x="4503845" y="879414"/>
            <a:chExt cx="3103808" cy="1734420"/>
          </a:xfrm>
        </p:grpSpPr>
        <p:grpSp>
          <p:nvGrpSpPr>
            <p:cNvPr id="50" name="Csoportba foglalás 49">
              <a:extLst>
                <a:ext uri="{FF2B5EF4-FFF2-40B4-BE49-F238E27FC236}">
                  <a16:creationId xmlns:a16="http://schemas.microsoft.com/office/drawing/2014/main" id="{B163CBF4-AA3E-F14D-BBC9-CE7422D656BD}"/>
                </a:ext>
              </a:extLst>
            </p:cNvPr>
            <p:cNvGrpSpPr/>
            <p:nvPr/>
          </p:nvGrpSpPr>
          <p:grpSpPr>
            <a:xfrm>
              <a:off x="5414575" y="1326165"/>
              <a:ext cx="1298768" cy="1287669"/>
              <a:chOff x="5320606" y="385136"/>
              <a:chExt cx="1478120" cy="1478120"/>
            </a:xfrm>
          </p:grpSpPr>
          <p:pic>
            <p:nvPicPr>
              <p:cNvPr id="15" name="Kép 14">
                <a:extLst>
                  <a:ext uri="{FF2B5EF4-FFF2-40B4-BE49-F238E27FC236}">
                    <a16:creationId xmlns:a16="http://schemas.microsoft.com/office/drawing/2014/main" id="{BD3C9A06-A9EF-B24B-9992-B3DAE28D4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320606" y="385136"/>
                <a:ext cx="1478120" cy="1478120"/>
              </a:xfrm>
              <a:prstGeom prst="rect">
                <a:avLst/>
              </a:prstGeom>
              <a:effectLst>
                <a:outerShdw blurRad="254000" dist="127000" dir="5400000" algn="ctr" rotWithShape="0">
                  <a:srgbClr val="000000">
                    <a:alpha val="43137"/>
                  </a:srgbClr>
                </a:outerShdw>
              </a:effectLst>
            </p:spPr>
          </p:pic>
          <p:pic>
            <p:nvPicPr>
              <p:cNvPr id="37" name="Ábra 36">
                <a:extLst>
                  <a:ext uri="{FF2B5EF4-FFF2-40B4-BE49-F238E27FC236}">
                    <a16:creationId xmlns:a16="http://schemas.microsoft.com/office/drawing/2014/main" id="{DF43D392-66B4-904A-94D4-88FBA35C4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510323" y="584197"/>
                <a:ext cx="1080000" cy="107999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82" name="Szövegdoboz 81">
              <a:extLst>
                <a:ext uri="{FF2B5EF4-FFF2-40B4-BE49-F238E27FC236}">
                  <a16:creationId xmlns:a16="http://schemas.microsoft.com/office/drawing/2014/main" id="{78CF63DC-524B-C940-A310-3A162DFFC0F3}"/>
                </a:ext>
              </a:extLst>
            </p:cNvPr>
            <p:cNvSpPr txBox="1"/>
            <p:nvPr/>
          </p:nvSpPr>
          <p:spPr>
            <a:xfrm>
              <a:off x="4503845" y="879414"/>
              <a:ext cx="3103808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hu-HU">
                  <a:solidFill>
                    <a:schemeClr val="bg1"/>
                  </a:solidFill>
                </a:rPr>
                <a:t>TEHETSÉGGONDOZÁS</a:t>
              </a:r>
            </a:p>
          </p:txBody>
        </p:sp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6045B5BD-CF12-B742-B0FD-E04ABF6BB4F3}"/>
              </a:ext>
            </a:extLst>
          </p:cNvPr>
          <p:cNvGrpSpPr/>
          <p:nvPr/>
        </p:nvGrpSpPr>
        <p:grpSpPr>
          <a:xfrm>
            <a:off x="7035219" y="1715186"/>
            <a:ext cx="4025610" cy="1453976"/>
            <a:chOff x="7035219" y="1715186"/>
            <a:chExt cx="4025610" cy="1453976"/>
          </a:xfrm>
        </p:grpSpPr>
        <p:grpSp>
          <p:nvGrpSpPr>
            <p:cNvPr id="48" name="Csoportba foglalás 47">
              <a:extLst>
                <a:ext uri="{FF2B5EF4-FFF2-40B4-BE49-F238E27FC236}">
                  <a16:creationId xmlns:a16="http://schemas.microsoft.com/office/drawing/2014/main" id="{25022C4E-264D-4C47-9BE1-51B7F0D3843A}"/>
                </a:ext>
              </a:extLst>
            </p:cNvPr>
            <p:cNvGrpSpPr/>
            <p:nvPr/>
          </p:nvGrpSpPr>
          <p:grpSpPr>
            <a:xfrm>
              <a:off x="7035219" y="1882781"/>
              <a:ext cx="1298768" cy="1286381"/>
              <a:chOff x="7104952" y="932953"/>
              <a:chExt cx="1478120" cy="1478120"/>
            </a:xfrm>
          </p:grpSpPr>
          <p:pic>
            <p:nvPicPr>
              <p:cNvPr id="20" name="Kép 19">
                <a:extLst>
                  <a:ext uri="{FF2B5EF4-FFF2-40B4-BE49-F238E27FC236}">
                    <a16:creationId xmlns:a16="http://schemas.microsoft.com/office/drawing/2014/main" id="{A3E9A6AE-FA33-6D49-9A1B-97897F0D1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104952" y="932953"/>
                <a:ext cx="1478120" cy="1478120"/>
              </a:xfrm>
              <a:prstGeom prst="rect">
                <a:avLst/>
              </a:prstGeom>
              <a:effectLst>
                <a:outerShdw blurRad="254000" dist="127000" dir="5400000" algn="ctr" rotWithShape="0">
                  <a:srgbClr val="000000">
                    <a:alpha val="43137"/>
                  </a:srgbClr>
                </a:outerShdw>
              </a:effectLst>
            </p:spPr>
          </p:pic>
          <p:pic>
            <p:nvPicPr>
              <p:cNvPr id="39" name="Ábra 38">
                <a:extLst>
                  <a:ext uri="{FF2B5EF4-FFF2-40B4-BE49-F238E27FC236}">
                    <a16:creationId xmlns:a16="http://schemas.microsoft.com/office/drawing/2014/main" id="{290BDE4B-D952-314E-9C11-C546285C17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08193" y="1132013"/>
                <a:ext cx="1080000" cy="108000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84" name="Szövegdoboz 83">
              <a:extLst>
                <a:ext uri="{FF2B5EF4-FFF2-40B4-BE49-F238E27FC236}">
                  <a16:creationId xmlns:a16="http://schemas.microsoft.com/office/drawing/2014/main" id="{AA78585A-7D1F-F644-A54C-3CA43E55E5F1}"/>
                </a:ext>
              </a:extLst>
            </p:cNvPr>
            <p:cNvSpPr txBox="1"/>
            <p:nvPr/>
          </p:nvSpPr>
          <p:spPr>
            <a:xfrm>
              <a:off x="7957021" y="1715186"/>
              <a:ext cx="3103808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hu-HU">
                  <a:solidFill>
                    <a:schemeClr val="bg1"/>
                  </a:solidFill>
                </a:rPr>
                <a:t>NEMZETKÖZI LEHETŐSÉGEK</a:t>
              </a:r>
            </a:p>
          </p:txBody>
        </p:sp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5F2FC437-11A6-7048-B0BB-59B5BCF7444A}"/>
              </a:ext>
            </a:extLst>
          </p:cNvPr>
          <p:cNvGrpSpPr/>
          <p:nvPr/>
        </p:nvGrpSpPr>
        <p:grpSpPr>
          <a:xfrm>
            <a:off x="7499869" y="3560072"/>
            <a:ext cx="4516243" cy="1303863"/>
            <a:chOff x="7499869" y="3560072"/>
            <a:chExt cx="4516243" cy="1303863"/>
          </a:xfrm>
        </p:grpSpPr>
        <p:grpSp>
          <p:nvGrpSpPr>
            <p:cNvPr id="47" name="Csoportba foglalás 46">
              <a:extLst>
                <a:ext uri="{FF2B5EF4-FFF2-40B4-BE49-F238E27FC236}">
                  <a16:creationId xmlns:a16="http://schemas.microsoft.com/office/drawing/2014/main" id="{BBD1CB79-9CDA-384F-8F82-81AC5FA64E1B}"/>
                </a:ext>
              </a:extLst>
            </p:cNvPr>
            <p:cNvGrpSpPr/>
            <p:nvPr/>
          </p:nvGrpSpPr>
          <p:grpSpPr>
            <a:xfrm>
              <a:off x="7499869" y="3577554"/>
              <a:ext cx="1298768" cy="1286381"/>
              <a:chOff x="7741096" y="2715289"/>
              <a:chExt cx="1478120" cy="1478120"/>
            </a:xfrm>
          </p:grpSpPr>
          <p:pic>
            <p:nvPicPr>
              <p:cNvPr id="17" name="Kép 16">
                <a:extLst>
                  <a:ext uri="{FF2B5EF4-FFF2-40B4-BE49-F238E27FC236}">
                    <a16:creationId xmlns:a16="http://schemas.microsoft.com/office/drawing/2014/main" id="{1327E447-9D5C-3B41-8C33-EFF7AA13D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741096" y="2715289"/>
                <a:ext cx="1478120" cy="1478120"/>
              </a:xfrm>
              <a:prstGeom prst="rect">
                <a:avLst/>
              </a:prstGeom>
              <a:effectLst>
                <a:outerShdw blurRad="254000" dist="127000" dir="5400000" algn="ctr" rotWithShape="0">
                  <a:srgbClr val="000000">
                    <a:alpha val="43137"/>
                  </a:srgbClr>
                </a:outerShdw>
              </a:effectLst>
            </p:spPr>
          </p:pic>
          <p:pic>
            <p:nvPicPr>
              <p:cNvPr id="41" name="Ábra 40">
                <a:extLst>
                  <a:ext uri="{FF2B5EF4-FFF2-40B4-BE49-F238E27FC236}">
                    <a16:creationId xmlns:a16="http://schemas.microsoft.com/office/drawing/2014/main" id="{7F8FEF9D-F0F3-0845-9BFB-6DB51A7F8C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940156" y="2938536"/>
                <a:ext cx="1080000" cy="108000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85" name="Szövegdoboz 84">
              <a:extLst>
                <a:ext uri="{FF2B5EF4-FFF2-40B4-BE49-F238E27FC236}">
                  <a16:creationId xmlns:a16="http://schemas.microsoft.com/office/drawing/2014/main" id="{40967389-A6B1-CC40-BA54-337F84CA191A}"/>
                </a:ext>
              </a:extLst>
            </p:cNvPr>
            <p:cNvSpPr txBox="1"/>
            <p:nvPr/>
          </p:nvSpPr>
          <p:spPr>
            <a:xfrm>
              <a:off x="8912304" y="3560072"/>
              <a:ext cx="3103808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hu-HU">
                  <a:solidFill>
                    <a:schemeClr val="bg1"/>
                  </a:solidFill>
                </a:rPr>
                <a:t>KARRIERÉPÍTÉS</a:t>
              </a:r>
            </a:p>
            <a:p>
              <a:r>
                <a:rPr lang="hu-HU">
                  <a:solidFill>
                    <a:schemeClr val="bg1"/>
                  </a:solidFill>
                </a:rPr>
                <a:t>PIACKÉPES DIPLOMA</a:t>
              </a:r>
            </a:p>
          </p:txBody>
        </p:sp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A395D223-0B96-E441-B14D-CECC895E60DF}"/>
              </a:ext>
            </a:extLst>
          </p:cNvPr>
          <p:cNvGrpSpPr/>
          <p:nvPr/>
        </p:nvGrpSpPr>
        <p:grpSpPr>
          <a:xfrm>
            <a:off x="1053240" y="5179225"/>
            <a:ext cx="4577483" cy="1286381"/>
            <a:chOff x="1053240" y="5179225"/>
            <a:chExt cx="4577483" cy="1286381"/>
          </a:xfrm>
        </p:grpSpPr>
        <p:pic>
          <p:nvPicPr>
            <p:cNvPr id="22" name="Kép 21">
              <a:extLst>
                <a:ext uri="{FF2B5EF4-FFF2-40B4-BE49-F238E27FC236}">
                  <a16:creationId xmlns:a16="http://schemas.microsoft.com/office/drawing/2014/main" id="{900C2387-F3CD-664B-AFCE-E38C8C436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31955" y="5179225"/>
              <a:ext cx="1298768" cy="1286381"/>
            </a:xfrm>
            <a:prstGeom prst="rect">
              <a:avLst/>
            </a:prstGeom>
            <a:effectLst>
              <a:outerShdw blurRad="254000" dist="127000" dir="5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70" name="Ábra 69">
              <a:extLst>
                <a:ext uri="{FF2B5EF4-FFF2-40B4-BE49-F238E27FC236}">
                  <a16:creationId xmlns:a16="http://schemas.microsoft.com/office/drawing/2014/main" id="{EA0051F0-0793-3545-939D-7949AC49F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510737" y="5381135"/>
              <a:ext cx="948955" cy="93990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6" name="Szövegdoboz 85">
              <a:extLst>
                <a:ext uri="{FF2B5EF4-FFF2-40B4-BE49-F238E27FC236}">
                  <a16:creationId xmlns:a16="http://schemas.microsoft.com/office/drawing/2014/main" id="{C6AC2720-CDF6-EB40-AA73-50F2ED65377C}"/>
                </a:ext>
              </a:extLst>
            </p:cNvPr>
            <p:cNvSpPr txBox="1"/>
            <p:nvPr/>
          </p:nvSpPr>
          <p:spPr>
            <a:xfrm>
              <a:off x="1053240" y="5237394"/>
              <a:ext cx="3103808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hu-HU">
                  <a:solidFill>
                    <a:schemeClr val="bg1"/>
                  </a:solidFill>
                </a:rPr>
                <a:t>KIEMELT GYAKORLATI HELYEK</a:t>
              </a:r>
            </a:p>
          </p:txBody>
        </p:sp>
      </p:grp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F467E2C6-D80B-3744-89DF-20FAAF20BDF7}"/>
              </a:ext>
            </a:extLst>
          </p:cNvPr>
          <p:cNvGrpSpPr/>
          <p:nvPr/>
        </p:nvGrpSpPr>
        <p:grpSpPr>
          <a:xfrm>
            <a:off x="6560689" y="5180993"/>
            <a:ext cx="4578071" cy="1286381"/>
            <a:chOff x="6560689" y="5180993"/>
            <a:chExt cx="4578071" cy="1286381"/>
          </a:xfrm>
        </p:grpSpPr>
        <p:grpSp>
          <p:nvGrpSpPr>
            <p:cNvPr id="46" name="Csoportba foglalás 45">
              <a:extLst>
                <a:ext uri="{FF2B5EF4-FFF2-40B4-BE49-F238E27FC236}">
                  <a16:creationId xmlns:a16="http://schemas.microsoft.com/office/drawing/2014/main" id="{AF869B7B-E058-1740-94F3-0C216822F0C6}"/>
                </a:ext>
              </a:extLst>
            </p:cNvPr>
            <p:cNvGrpSpPr/>
            <p:nvPr/>
          </p:nvGrpSpPr>
          <p:grpSpPr>
            <a:xfrm>
              <a:off x="6560689" y="5180993"/>
              <a:ext cx="1298768" cy="1286381"/>
              <a:chOff x="7166809" y="4474460"/>
              <a:chExt cx="1478120" cy="1478120"/>
            </a:xfrm>
          </p:grpSpPr>
          <p:pic>
            <p:nvPicPr>
              <p:cNvPr id="21" name="Kép 20">
                <a:extLst>
                  <a:ext uri="{FF2B5EF4-FFF2-40B4-BE49-F238E27FC236}">
                    <a16:creationId xmlns:a16="http://schemas.microsoft.com/office/drawing/2014/main" id="{44A05759-7B9A-8B4E-97F6-75ED313B6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166809" y="4474460"/>
                <a:ext cx="1478120" cy="1478120"/>
              </a:xfrm>
              <a:prstGeom prst="rect">
                <a:avLst/>
              </a:prstGeom>
              <a:effectLst>
                <a:outerShdw blurRad="254000" dist="127000" dir="5400000" algn="ctr" rotWithShape="0">
                  <a:srgbClr val="000000">
                    <a:alpha val="43137"/>
                  </a:srgbClr>
                </a:outerShdw>
              </a:effectLst>
            </p:spPr>
          </p:pic>
          <p:pic>
            <p:nvPicPr>
              <p:cNvPr id="45" name="Ábra 44">
                <a:extLst>
                  <a:ext uri="{FF2B5EF4-FFF2-40B4-BE49-F238E27FC236}">
                    <a16:creationId xmlns:a16="http://schemas.microsoft.com/office/drawing/2014/main" id="{9D0DA5B2-26EE-9B4F-B9CB-41A867302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365869" y="4673520"/>
                <a:ext cx="1080000" cy="108000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87" name="Szövegdoboz 86">
              <a:extLst>
                <a:ext uri="{FF2B5EF4-FFF2-40B4-BE49-F238E27FC236}">
                  <a16:creationId xmlns:a16="http://schemas.microsoft.com/office/drawing/2014/main" id="{9023F056-01C8-094B-9CD2-471ADDAA016D}"/>
                </a:ext>
              </a:extLst>
            </p:cNvPr>
            <p:cNvSpPr txBox="1"/>
            <p:nvPr/>
          </p:nvSpPr>
          <p:spPr>
            <a:xfrm>
              <a:off x="8034952" y="5237394"/>
              <a:ext cx="3103808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hu-HU">
                  <a:solidFill>
                    <a:schemeClr val="bg1"/>
                  </a:solidFill>
                </a:rPr>
                <a:t>PEZSGŐ DIÁKÉLET</a:t>
              </a:r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2AE138E8-E7CF-FA42-8E90-C27F8856F152}"/>
              </a:ext>
            </a:extLst>
          </p:cNvPr>
          <p:cNvGrpSpPr/>
          <p:nvPr/>
        </p:nvGrpSpPr>
        <p:grpSpPr>
          <a:xfrm>
            <a:off x="183691" y="3577554"/>
            <a:ext cx="4508440" cy="1286381"/>
            <a:chOff x="183691" y="3577554"/>
            <a:chExt cx="4508440" cy="1286381"/>
          </a:xfrm>
        </p:grpSpPr>
        <p:pic>
          <p:nvPicPr>
            <p:cNvPr id="56" name="Kép 55">
              <a:extLst>
                <a:ext uri="{FF2B5EF4-FFF2-40B4-BE49-F238E27FC236}">
                  <a16:creationId xmlns:a16="http://schemas.microsoft.com/office/drawing/2014/main" id="{F846E3E2-3690-8642-88EF-BE04EEF4C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93363" y="3577554"/>
              <a:ext cx="1298768" cy="1286381"/>
            </a:xfrm>
            <a:prstGeom prst="rect">
              <a:avLst/>
            </a:prstGeom>
            <a:effectLst>
              <a:outerShdw blurRad="254000" dist="127000" dir="5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72" name="Ábra 71">
              <a:extLst>
                <a:ext uri="{FF2B5EF4-FFF2-40B4-BE49-F238E27FC236}">
                  <a16:creationId xmlns:a16="http://schemas.microsoft.com/office/drawing/2014/main" id="{CB41A208-22CA-EF44-BA5D-2DE94E220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639949" y="3893639"/>
              <a:ext cx="790796" cy="78325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9" name="Szövegdoboz 88">
              <a:extLst>
                <a:ext uri="{FF2B5EF4-FFF2-40B4-BE49-F238E27FC236}">
                  <a16:creationId xmlns:a16="http://schemas.microsoft.com/office/drawing/2014/main" id="{7F9E06F0-5C9E-E94A-B2B9-586FBD0EF18F}"/>
                </a:ext>
              </a:extLst>
            </p:cNvPr>
            <p:cNvSpPr txBox="1"/>
            <p:nvPr/>
          </p:nvSpPr>
          <p:spPr>
            <a:xfrm>
              <a:off x="183691" y="3623435"/>
              <a:ext cx="3103808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hu-HU">
                  <a:solidFill>
                    <a:schemeClr val="bg1"/>
                  </a:solidFill>
                </a:rPr>
                <a:t>SZÁMTALAN ÖSZTÖNDÍJ</a:t>
              </a:r>
            </a:p>
          </p:txBody>
        </p:sp>
      </p:grp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F9B28BFA-0FCB-834F-96D7-99D359E99D5A}"/>
              </a:ext>
            </a:extLst>
          </p:cNvPr>
          <p:cNvGrpSpPr/>
          <p:nvPr/>
        </p:nvGrpSpPr>
        <p:grpSpPr>
          <a:xfrm>
            <a:off x="687034" y="1796342"/>
            <a:ext cx="4402576" cy="1389891"/>
            <a:chOff x="687034" y="1796342"/>
            <a:chExt cx="4402576" cy="1389891"/>
          </a:xfrm>
        </p:grpSpPr>
        <p:pic>
          <p:nvPicPr>
            <p:cNvPr id="18" name="Kép 17">
              <a:extLst>
                <a:ext uri="{FF2B5EF4-FFF2-40B4-BE49-F238E27FC236}">
                  <a16:creationId xmlns:a16="http://schemas.microsoft.com/office/drawing/2014/main" id="{865D354A-5DD0-AD4F-A6AB-E5C23FBBE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90842" y="1899852"/>
              <a:ext cx="1298768" cy="1286381"/>
            </a:xfrm>
            <a:prstGeom prst="rect">
              <a:avLst/>
            </a:prstGeom>
            <a:effectLst>
              <a:outerShdw blurRad="254000" dist="127000" dir="5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77" name="Ábra 76">
              <a:extLst>
                <a:ext uri="{FF2B5EF4-FFF2-40B4-BE49-F238E27FC236}">
                  <a16:creationId xmlns:a16="http://schemas.microsoft.com/office/drawing/2014/main" id="{28E7748B-0F2D-B946-AD9F-4258DD180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072678" y="2165674"/>
              <a:ext cx="727531" cy="72059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0" name="Szövegdoboz 89">
              <a:extLst>
                <a:ext uri="{FF2B5EF4-FFF2-40B4-BE49-F238E27FC236}">
                  <a16:creationId xmlns:a16="http://schemas.microsoft.com/office/drawing/2014/main" id="{4589DC6A-8F6B-CD4D-AA22-E2AC5EFC0907}"/>
                </a:ext>
              </a:extLst>
            </p:cNvPr>
            <p:cNvSpPr txBox="1"/>
            <p:nvPr/>
          </p:nvSpPr>
          <p:spPr>
            <a:xfrm>
              <a:off x="687034" y="1796342"/>
              <a:ext cx="3103808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hu-HU">
                  <a:solidFill>
                    <a:schemeClr val="bg1"/>
                  </a:solidFill>
                </a:rPr>
                <a:t>INNOVÁCIÓS PROGRAMOK</a:t>
              </a:r>
            </a:p>
          </p:txBody>
        </p:sp>
      </p:grpSp>
      <p:pic>
        <p:nvPicPr>
          <p:cNvPr id="7" name="Kép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66" y="-114476"/>
            <a:ext cx="4666045" cy="2057752"/>
          </a:xfrm>
          <a:prstGeom prst="parallelogram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3927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8" grpId="0" animBg="1"/>
      <p:bldP spid="59" grpId="0" animBg="1"/>
      <p:bldP spid="63" grpId="0" animBg="1"/>
      <p:bldP spid="66" grpId="0" animBg="1"/>
      <p:bldP spid="67" grpId="0" animBg="1"/>
      <p:bldP spid="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5F42C266-CC84-5641-995C-3F9C9D6B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62" y="-13398"/>
            <a:ext cx="12229803" cy="6884795"/>
          </a:xfrm>
          <a:prstGeom prst="rect">
            <a:avLst/>
          </a:prstGeom>
        </p:spPr>
      </p:pic>
      <p:sp>
        <p:nvSpPr>
          <p:cNvPr id="51" name="Romboid 50">
            <a:extLst>
              <a:ext uri="{FF2B5EF4-FFF2-40B4-BE49-F238E27FC236}">
                <a16:creationId xmlns:a16="http://schemas.microsoft.com/office/drawing/2014/main" id="{1EAF501E-812F-C64C-8425-3C4D3BB6F164}"/>
              </a:ext>
            </a:extLst>
          </p:cNvPr>
          <p:cNvSpPr/>
          <p:nvPr/>
        </p:nvSpPr>
        <p:spPr>
          <a:xfrm>
            <a:off x="1003113" y="295371"/>
            <a:ext cx="10182452" cy="1282417"/>
          </a:xfrm>
          <a:prstGeom prst="parallelogram">
            <a:avLst/>
          </a:prstGeom>
          <a:gradFill>
            <a:gsLst>
              <a:gs pos="0">
                <a:srgbClr val="0E2D3C"/>
              </a:gs>
              <a:gs pos="100000">
                <a:srgbClr val="1C506A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hu-HU" sz="3200" b="1">
                <a:solidFill>
                  <a:srgbClr val="FFC000"/>
                </a:solidFill>
              </a:rPr>
              <a:t>PONTSZÁMÍTÁS MENETE ADOTT CAMPUSHOZ ÉS KÉPZÉSHEZ KAPCSOLÓDÓAN</a:t>
            </a:r>
            <a:endParaRPr lang="hu-HU" sz="2800" b="1">
              <a:solidFill>
                <a:srgbClr val="FFC000"/>
              </a:solidFill>
            </a:endParaRPr>
          </a:p>
        </p:txBody>
      </p:sp>
      <p:sp>
        <p:nvSpPr>
          <p:cNvPr id="8" name="Lekerekített téglalap 7">
            <a:extLst>
              <a:ext uri="{FF2B5EF4-FFF2-40B4-BE49-F238E27FC236}">
                <a16:creationId xmlns:a16="http://schemas.microsoft.com/office/drawing/2014/main" id="{F16DB36C-CAE2-054D-B846-2545C7DD2BF9}"/>
              </a:ext>
            </a:extLst>
          </p:cNvPr>
          <p:cNvSpPr/>
          <p:nvPr/>
        </p:nvSpPr>
        <p:spPr>
          <a:xfrm>
            <a:off x="339634" y="1903098"/>
            <a:ext cx="11573692" cy="3971110"/>
          </a:xfrm>
          <a:prstGeom prst="roundRect">
            <a:avLst/>
          </a:prstGeom>
          <a:solidFill>
            <a:srgbClr val="1C506A">
              <a:alpha val="25000"/>
            </a:srgbClr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>
                <a:solidFill>
                  <a:schemeClr val="bg1"/>
                </a:solidFill>
              </a:rPr>
              <a:t>Országosan egységes minden campuson, </a:t>
            </a:r>
          </a:p>
          <a:p>
            <a:pPr algn="ctr"/>
            <a:r>
              <a:rPr lang="hu-HU" sz="3600" b="1">
                <a:solidFill>
                  <a:schemeClr val="bg1"/>
                </a:solidFill>
              </a:rPr>
              <a:t>december közepétől a </a:t>
            </a:r>
            <a:r>
              <a:rPr lang="hu-HU" sz="3600" b="1">
                <a:solidFill>
                  <a:srgbClr val="C00000"/>
                </a:solidFill>
                <a:hlinkClick r:id="rId3"/>
              </a:rPr>
              <a:t>www.felvi.hu</a:t>
            </a:r>
            <a:r>
              <a:rPr lang="hu-HU" sz="3600" b="1">
                <a:solidFill>
                  <a:srgbClr val="FF0000"/>
                </a:solidFill>
              </a:rPr>
              <a:t> </a:t>
            </a:r>
            <a:r>
              <a:rPr lang="hu-HU" sz="3600" b="1">
                <a:solidFill>
                  <a:schemeClr val="bg1"/>
                </a:solidFill>
              </a:rPr>
              <a:t>oldalon. (Jövő évtől változik a pontszámítás, amiről részletes információkat az </a:t>
            </a:r>
            <a:r>
              <a:rPr lang="hu-HU" sz="3600" b="1">
                <a:solidFill>
                  <a:schemeClr val="bg1"/>
                </a:solidFill>
                <a:hlinkClick r:id="rId4"/>
              </a:rPr>
              <a:t>uni-mate.hu</a:t>
            </a:r>
            <a:r>
              <a:rPr lang="hu-HU" sz="3600" b="1">
                <a:solidFill>
                  <a:schemeClr val="bg1"/>
                </a:solidFill>
              </a:rPr>
              <a:t> honlapon találhatnak)</a:t>
            </a:r>
          </a:p>
          <a:p>
            <a:pPr algn="ctr"/>
            <a:r>
              <a:rPr lang="hu-HU" b="1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006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 descr="iStock-115879070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5280" y="986305"/>
            <a:ext cx="4280284" cy="297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4">
            <a:alphaModFix/>
          </a:blip>
          <a:srcRect l="22208" t="-1" b="-1281"/>
          <a:stretch/>
        </p:blipFill>
        <p:spPr>
          <a:xfrm>
            <a:off x="-27819" y="-18655"/>
            <a:ext cx="8382831" cy="103544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47662" y="1051282"/>
            <a:ext cx="7907618" cy="559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r>
              <a:rPr lang="hu-HU" sz="2800" b="1" u="sng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Budai Campus</a:t>
            </a:r>
          </a:p>
          <a:p>
            <a:pPr algn="ctr"/>
            <a:endParaRPr lang="hu-HU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Élelmiszertudományi és Technológiai Intézet</a:t>
            </a:r>
            <a:endParaRPr lang="hu-HU" sz="220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007548"/>
                </a:solidFill>
                <a:effectLst/>
                <a:latin typeface="Poppins Semi Bold"/>
                <a:hlinkClick r:id="rId5"/>
              </a:rPr>
              <a:t>https://elelmiszertudomany.uni-mate.hu</a:t>
            </a:r>
            <a:endParaRPr lang="hu-HU" sz="2200" b="0" i="0" u="none" strike="noStrike">
              <a:solidFill>
                <a:srgbClr val="007548"/>
              </a:solidFill>
              <a:effectLst/>
              <a:latin typeface="Poppins Semi Bold"/>
            </a:endParaRPr>
          </a:p>
          <a:p>
            <a:endParaRPr lang="hu-HU" sz="2200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535353"/>
                </a:solidFill>
                <a:effectLst/>
                <a:latin typeface="Poppins Semi Bold"/>
              </a:rPr>
              <a:t>Kertészettudományi Intézet</a:t>
            </a:r>
            <a:endParaRPr lang="hu-HU" sz="2200" b="0" i="0" u="none" strike="noStrike">
              <a:solidFill>
                <a:srgbClr val="007548"/>
              </a:solidFill>
              <a:effectLst/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007548"/>
                </a:solidFill>
                <a:effectLst/>
                <a:latin typeface="Poppins Semi Bold"/>
                <a:hlinkClick r:id="rId6"/>
              </a:rPr>
              <a:t>https://kerteszettudomany.uni-mate.hu/</a:t>
            </a:r>
            <a:endParaRPr lang="hu-HU" sz="2200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 sz="2200" b="0" i="0" u="none" strike="noStrike">
              <a:solidFill>
                <a:srgbClr val="007548"/>
              </a:solidFill>
              <a:effectLst/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535353"/>
                </a:solidFill>
                <a:effectLst/>
                <a:latin typeface="Poppins Semi Bold"/>
              </a:rPr>
              <a:t>Növényvédelmi Intézet</a:t>
            </a:r>
            <a:endParaRPr lang="hu-HU" sz="2200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007548"/>
                </a:solidFill>
                <a:effectLst/>
                <a:latin typeface="Poppins Semi Bold"/>
                <a:hlinkClick r:id="rId7"/>
              </a:rPr>
              <a:t>https://novenyvedelem.uni-mate.hu/</a:t>
            </a:r>
            <a:endParaRPr lang="hu-HU" sz="2200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 sz="2200" b="0" i="0" u="none" strike="noStrike">
              <a:solidFill>
                <a:srgbClr val="007548"/>
              </a:solidFill>
              <a:effectLst/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535353"/>
                </a:solidFill>
                <a:effectLst/>
                <a:latin typeface="Poppins Semi Bold"/>
              </a:rPr>
              <a:t>Szőlészeti és Borászati Intézet</a:t>
            </a:r>
            <a:endParaRPr lang="hu-HU" sz="2200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007548"/>
                </a:solidFill>
                <a:effectLst/>
                <a:latin typeface="Poppins Semi Bold"/>
                <a:hlinkClick r:id="rId8"/>
              </a:rPr>
              <a:t>https://szoleszet-boraszat.uni-mate.hu/</a:t>
            </a:r>
            <a:endParaRPr lang="hu-HU" sz="2200" b="0" i="0" u="none" strike="noStrike">
              <a:solidFill>
                <a:srgbClr val="007548"/>
              </a:solidFill>
              <a:effectLst/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 sz="2200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535353"/>
                </a:solidFill>
                <a:effectLst/>
                <a:latin typeface="Poppins Semi Bold"/>
              </a:rPr>
              <a:t>Tájépítészeti, Településtervezési és Díszkertészeti Intézet</a:t>
            </a:r>
            <a:endParaRPr lang="hu-HU" sz="2200" b="0" i="0" u="none" strike="noStrike">
              <a:solidFill>
                <a:srgbClr val="007548"/>
              </a:solidFill>
              <a:effectLst/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007548"/>
                </a:solidFill>
                <a:effectLst/>
                <a:latin typeface="Poppins Semi Bold"/>
                <a:hlinkClick r:id="rId9"/>
              </a:rPr>
              <a:t>https://tajepiteszet.uni-mate.hu</a:t>
            </a:r>
            <a:endParaRPr lang="hu-HU" sz="2200" b="0" i="0" u="none" strike="noStrike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485728" y="150326"/>
            <a:ext cx="432566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buClr>
                <a:srgbClr val="FEFDFF"/>
              </a:buClr>
              <a:buSzPts val="3200"/>
            </a:pPr>
            <a:r>
              <a:rPr lang="hu-HU" sz="2800" b="1" kern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Campusok és Intézeteik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9880336" y="-7483981"/>
            <a:ext cx="51329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 defTabSz="457200">
              <a:buClr>
                <a:srgbClr val="5E5E5E"/>
              </a:buClr>
              <a:buSzPts val="2400"/>
            </a:pPr>
            <a:endParaRPr sz="1200" kern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28611" y="-118082"/>
            <a:ext cx="2061476" cy="131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254B6D6-2C08-9090-EBB9-60A3A205BE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4840" y="4292931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7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 descr="iStock-115879070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7776" y="986305"/>
            <a:ext cx="8517788" cy="592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4">
            <a:alphaModFix/>
          </a:blip>
          <a:srcRect l="22208" t="-1" b="-1281"/>
          <a:stretch/>
        </p:blipFill>
        <p:spPr>
          <a:xfrm>
            <a:off x="-27819" y="-18655"/>
            <a:ext cx="8382831" cy="103544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161243" y="1185766"/>
            <a:ext cx="2856278" cy="1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just"/>
            <a:r>
              <a:rPr lang="hu-HU" b="1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2021. </a:t>
            </a:r>
            <a:r>
              <a:rPr lang="hu-HU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február</a:t>
            </a:r>
            <a:r>
              <a:rPr lang="hu-HU" b="1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hu-HU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-jén létrejött a </a:t>
            </a:r>
          </a:p>
          <a:p>
            <a:pPr algn="just"/>
            <a:r>
              <a:rPr lang="hu-HU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Magyar Agrár- és Élettudományi Egyetem,</a:t>
            </a:r>
            <a:endParaRPr lang="hu-HU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u-HU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campus, 11 kutatóintézet és több gazdasági társaság integrálásával</a:t>
            </a:r>
            <a:endParaRPr lang="hu-HU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80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485728" y="150326"/>
            <a:ext cx="432566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buClr>
                <a:srgbClr val="FEFDFF"/>
              </a:buClr>
              <a:buSzPts val="3200"/>
            </a:pPr>
            <a:r>
              <a:rPr lang="hu-HU" sz="2800" b="1" kern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Történeti áttekintés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9880336" y="-7483981"/>
            <a:ext cx="51329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 defTabSz="457200">
              <a:buClr>
                <a:srgbClr val="5E5E5E"/>
              </a:buClr>
              <a:buSzPts val="2400"/>
            </a:pPr>
            <a:endParaRPr sz="1200" kern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8611" y="-118082"/>
            <a:ext cx="2061476" cy="13110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F9B1597-D143-001E-1727-C7ADE69C953E}"/>
              </a:ext>
            </a:extLst>
          </p:cNvPr>
          <p:cNvSpPr txBox="1"/>
          <p:nvPr/>
        </p:nvSpPr>
        <p:spPr>
          <a:xfrm>
            <a:off x="42741" y="3022166"/>
            <a:ext cx="33249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Jogelőd intézmények, szervezeti egységek: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sz="180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volt Szent István Egyetem,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sz="180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Kaposvári Egyetem,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sz="180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 Eszterházy Károly Egyetem gyöngyösi Károly Róbert Campusa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sz="180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és a Pannon Egyetem Georgikon Kara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sz="18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Nemzeti Agrárkutatási és Innovációs Központ (NAIK) 11 kutatóintézete és több gazdasági társasága</a:t>
            </a:r>
            <a:endParaRPr lang="hu-HU" sz="180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l="22208" t="-1" b="-1281"/>
          <a:stretch/>
        </p:blipFill>
        <p:spPr>
          <a:xfrm>
            <a:off x="-27819" y="-18655"/>
            <a:ext cx="8382831" cy="103544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65228" y="1016785"/>
            <a:ext cx="9866437" cy="448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numCol="2" anchor="ctr" anchorCtr="0">
            <a:spAutoFit/>
          </a:bodyPr>
          <a:lstStyle/>
          <a:p>
            <a:r>
              <a:rPr lang="hu-HU" b="1" u="sng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Szent István Campus</a:t>
            </a:r>
          </a:p>
          <a:p>
            <a:pPr algn="ctr"/>
            <a:endParaRPr lang="hu-HU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Agrár- és Élelmiszergazdasági Intézet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b="0" i="0" u="none" strike="noStrike">
                <a:solidFill>
                  <a:srgbClr val="007548"/>
                </a:solidFill>
                <a:effectLst/>
                <a:latin typeface="Poppins Semi Bold"/>
                <a:hlinkClick r:id="rId4"/>
              </a:rPr>
              <a:t>https://agrargazdasag.uni-mate.hu</a:t>
            </a:r>
            <a:endParaRPr lang="hu-HU" b="0" i="0" u="none" strike="noStrike">
              <a:solidFill>
                <a:srgbClr val="007548"/>
              </a:solidFill>
              <a:effectLst/>
              <a:latin typeface="Poppins Semi Bold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b="0" i="0" u="none" strike="noStrike" dirty="0" err="1">
                <a:solidFill>
                  <a:srgbClr val="535353"/>
                </a:solidFill>
                <a:effectLst/>
                <a:latin typeface="Poppins Semi Bold"/>
              </a:rPr>
              <a:t>Akvakultúra</a:t>
            </a:r>
            <a:r>
              <a:rPr lang="hu-HU" b="0" i="0" u="none" strike="noStrike" dirty="0">
                <a:solidFill>
                  <a:srgbClr val="535353"/>
                </a:solidFill>
                <a:effectLst/>
                <a:latin typeface="Poppins Semi Bold"/>
              </a:rPr>
              <a:t> és Környezetbiztonsági Intézet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b="0" i="0" u="none" strike="noStrike">
                <a:solidFill>
                  <a:srgbClr val="007548"/>
                </a:solidFill>
                <a:effectLst/>
                <a:latin typeface="Poppins Semi Bold"/>
                <a:hlinkClick r:id="rId5"/>
              </a:rPr>
              <a:t>https://akvakultura.uni-mate.hu</a:t>
            </a:r>
            <a:endParaRPr lang="hu-HU" b="0" i="0" u="none" strike="noStrike">
              <a:solidFill>
                <a:srgbClr val="007548"/>
              </a:solidFill>
              <a:effectLst/>
              <a:latin typeface="Poppins Semi Bold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 b="0" i="0" u="none" strike="noStrike">
              <a:solidFill>
                <a:srgbClr val="007548"/>
              </a:solidFill>
              <a:effectLst/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b="0" i="0" u="none" strike="noStrike" dirty="0">
                <a:solidFill>
                  <a:srgbClr val="535353"/>
                </a:solidFill>
                <a:effectLst/>
                <a:latin typeface="Poppins Semi Bold"/>
              </a:rPr>
              <a:t>Genetika és Biotechnológia Intézet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b="0" i="0" u="none" strike="noStrike">
                <a:solidFill>
                  <a:srgbClr val="007548"/>
                </a:solidFill>
                <a:effectLst/>
                <a:latin typeface="Poppins Semi Bold"/>
                <a:hlinkClick r:id="rId6"/>
              </a:rPr>
              <a:t>https://genetika.uni-mate.hu</a:t>
            </a:r>
            <a:endParaRPr lang="hu-HU" b="0" i="0" u="none" strike="noStrike">
              <a:solidFill>
                <a:srgbClr val="007548"/>
              </a:solidFill>
              <a:effectLst/>
              <a:latin typeface="Poppins Semi Bold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 b="0" i="0" u="none" strike="noStrike">
              <a:solidFill>
                <a:srgbClr val="007548"/>
              </a:solidFill>
              <a:effectLst/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b="0" i="0" u="none" strike="noStrike" dirty="0">
                <a:solidFill>
                  <a:srgbClr val="535353"/>
                </a:solidFill>
                <a:effectLst/>
                <a:latin typeface="Poppins Semi Bold"/>
              </a:rPr>
              <a:t>Környezettudományi Intézet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b="0" i="0" u="none" strike="noStrike">
                <a:solidFill>
                  <a:srgbClr val="007548"/>
                </a:solidFill>
                <a:effectLst/>
                <a:latin typeface="Poppins Semi Bold"/>
                <a:hlinkClick r:id="rId7"/>
              </a:rPr>
              <a:t>https://kornyezettudomany.uni-mate.hu</a:t>
            </a:r>
            <a:endParaRPr lang="hu-HU" b="0" i="0" u="none" strike="noStrike">
              <a:solidFill>
                <a:srgbClr val="007548"/>
              </a:solidFill>
              <a:effectLst/>
              <a:latin typeface="Poppins Semi Bold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b="0" i="0" u="none" strike="noStrike" dirty="0">
                <a:solidFill>
                  <a:srgbClr val="535353"/>
                </a:solidFill>
                <a:effectLst/>
                <a:latin typeface="Poppins Semi Bold"/>
              </a:rPr>
              <a:t>Növénytermesztési-tudományok Intézet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b="0" i="0" u="none" strike="noStrike">
                <a:solidFill>
                  <a:srgbClr val="007548"/>
                </a:solidFill>
                <a:effectLst/>
                <a:latin typeface="Poppins Semi Bold"/>
                <a:hlinkClick r:id="rId8"/>
              </a:rPr>
              <a:t>https://novenytermesztes.uni-mate.hu</a:t>
            </a:r>
            <a:endParaRPr lang="hu-HU" b="0" i="0" u="none" strike="noStrike">
              <a:solidFill>
                <a:srgbClr val="007548"/>
              </a:solidFill>
              <a:effectLst/>
              <a:latin typeface="Poppins Semi Bold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Matematika és Természettudományi Alapok Intézet</a:t>
            </a:r>
            <a:endParaRPr lang="hu-HU" b="0" i="0" u="none" strike="noStrike" dirty="0">
              <a:solidFill>
                <a:srgbClr val="007548"/>
              </a:solidFill>
              <a:effectLst/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b="0" i="0" u="none" strike="noStrike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https://matematika.uni-mate.hu</a:t>
            </a:r>
            <a:endParaRPr lang="hu-HU" b="0" i="0" u="none" strike="noStrike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dirty="0">
                <a:solidFill>
                  <a:srgbClr val="007548"/>
                </a:solidFill>
                <a:latin typeface="Poppins Semi Bold"/>
                <a:cs typeface="Calibri" panose="020F0502020204030204" pitchFamily="34" charset="0"/>
              </a:rPr>
              <a:t>Műszaki Intézet</a:t>
            </a:r>
            <a:endParaRPr lang="hu-HU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rgbClr val="007548"/>
                </a:solidFill>
                <a:latin typeface="Poppins Semi Bold"/>
                <a:cs typeface="Calibri" panose="020F0502020204030204" pitchFamily="34" charset="0"/>
                <a:hlinkClick r:id="rId10"/>
              </a:rPr>
              <a:t>https://muszaki.uni-mate.hu</a:t>
            </a:r>
            <a:endParaRPr lang="hu-HU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Testnevelési és Sport Intézet</a:t>
            </a:r>
            <a:endParaRPr lang="hu-HU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https://testneveles.uni-mate.hu/home</a:t>
            </a:r>
            <a:endParaRPr lang="hu-HU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Vadgazdálkodási és Természetvédelmi Intézet</a:t>
            </a:r>
            <a:endParaRPr lang="hu-HU" dirty="0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https://vadgazdalkodas.uni-mate.hu/home</a:t>
            </a:r>
            <a:endParaRPr lang="hu-HU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Vidékfejlesztés és Fenntartható Gazdaság Intézet</a:t>
            </a:r>
            <a:endParaRPr lang="hu-HU" dirty="0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https://videkfejlesztes.uni-mate.hu</a:t>
            </a:r>
            <a:endParaRPr lang="hu-HU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485728" y="150326"/>
            <a:ext cx="432566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buClr>
                <a:srgbClr val="FEFDFF"/>
              </a:buClr>
              <a:buSzPts val="3200"/>
            </a:pPr>
            <a:r>
              <a:rPr lang="hu-HU" sz="2800" b="1" kern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Campusok és Intézeteik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9880336" y="-7483981"/>
            <a:ext cx="51329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 defTabSz="457200">
              <a:buClr>
                <a:srgbClr val="5E5E5E"/>
              </a:buClr>
              <a:buSzPts val="2400"/>
            </a:pPr>
            <a:endParaRPr sz="1200" kern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228611" y="-118082"/>
            <a:ext cx="2061476" cy="131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A06ABE35-430A-AB3B-0357-01CE3B4F74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75088" y="4768092"/>
            <a:ext cx="2251684" cy="1970680"/>
          </a:xfrm>
          <a:prstGeom prst="rect">
            <a:avLst/>
          </a:prstGeom>
        </p:spPr>
      </p:pic>
      <p:pic>
        <p:nvPicPr>
          <p:cNvPr id="3" name="Google Shape;102;p19" descr="iStock-1158790704.jpg">
            <a:extLst>
              <a:ext uri="{FF2B5EF4-FFF2-40B4-BE49-F238E27FC236}">
                <a16:creationId xmlns:a16="http://schemas.microsoft.com/office/drawing/2014/main" id="{5D2B5356-DF69-201D-CF1D-41AA4B7014C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200692" y="1619934"/>
            <a:ext cx="2926080" cy="197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6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 descr="iStock-115879070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5280" y="986305"/>
            <a:ext cx="4280284" cy="297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4">
            <a:alphaModFix/>
          </a:blip>
          <a:srcRect l="22208" t="-1" b="-1281"/>
          <a:stretch/>
        </p:blipFill>
        <p:spPr>
          <a:xfrm>
            <a:off x="-27819" y="-18655"/>
            <a:ext cx="8382831" cy="103544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47662" y="1436002"/>
            <a:ext cx="7907618" cy="482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r>
              <a:rPr lang="hu-HU" sz="2800" b="1" u="sng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Kaposvári Campus</a:t>
            </a:r>
          </a:p>
          <a:p>
            <a:pPr algn="ctr"/>
            <a:endParaRPr lang="hu-HU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Állattenyésztési Tudományok Intézet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007548"/>
                </a:solidFill>
                <a:effectLst/>
                <a:latin typeface="Poppins Semi Bold"/>
                <a:hlinkClick r:id="rId5"/>
              </a:rPr>
              <a:t>https://allattenyesztes.uni-mate.hu/</a:t>
            </a:r>
            <a:endParaRPr lang="hu-HU" sz="2200" b="0" i="0" u="none" strike="noStrike">
              <a:solidFill>
                <a:srgbClr val="007548"/>
              </a:solidFill>
              <a:effectLst/>
              <a:latin typeface="Poppins Semi Bold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 sz="2200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535353"/>
                </a:solidFill>
                <a:effectLst/>
                <a:latin typeface="Poppins Semi Bold"/>
              </a:rPr>
              <a:t>Élettani és Takarmányozástani Intézet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007548"/>
                </a:solidFill>
                <a:effectLst/>
                <a:latin typeface="Poppins Semi Bold"/>
                <a:hlinkClick r:id="rId6"/>
              </a:rPr>
              <a:t>https://elettan-takarmanyozas.uni-mate.hu/</a:t>
            </a:r>
            <a:endParaRPr lang="hu-HU" sz="2200" b="0" i="0" u="none" strike="noStrike">
              <a:solidFill>
                <a:srgbClr val="007548"/>
              </a:solidFill>
              <a:effectLst/>
              <a:latin typeface="Poppins Semi Bold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 sz="2200" b="0" i="0" u="none" strike="noStrike">
              <a:solidFill>
                <a:srgbClr val="007548"/>
              </a:solidFill>
              <a:effectLst/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535353"/>
                </a:solidFill>
                <a:effectLst/>
                <a:latin typeface="Poppins Semi Bold"/>
              </a:rPr>
              <a:t>Neveléstudományi Intézet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007548"/>
                </a:solidFill>
                <a:effectLst/>
                <a:latin typeface="Poppins Semi Bold"/>
                <a:hlinkClick r:id="rId7"/>
              </a:rPr>
              <a:t>https://nevelestudomany.uni-mate.hu/</a:t>
            </a:r>
            <a:endParaRPr lang="hu-HU" sz="2200" b="0" i="0" u="none" strike="noStrike">
              <a:solidFill>
                <a:srgbClr val="007548"/>
              </a:solidFill>
              <a:effectLst/>
              <a:latin typeface="Poppins Semi Bold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 sz="2200" b="0" i="0" u="none" strike="noStrike">
              <a:solidFill>
                <a:srgbClr val="007548"/>
              </a:solidFill>
              <a:effectLst/>
              <a:latin typeface="Poppins Semi Bold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535353"/>
                </a:solidFill>
                <a:effectLst/>
                <a:latin typeface="Poppins Semi Bold"/>
              </a:rPr>
              <a:t>Rippl-Rónai Művészeti Intézet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sz="2200" b="0" i="0" u="none" strike="noStrike">
                <a:solidFill>
                  <a:srgbClr val="007548"/>
                </a:solidFill>
                <a:effectLst/>
                <a:latin typeface="Poppins Semi Bold"/>
                <a:hlinkClick r:id="rId8"/>
              </a:rPr>
              <a:t>https://muveszet.uni-mate.hu/</a:t>
            </a:r>
            <a:endParaRPr lang="hu-HU" sz="2200" b="0" i="0" u="none" strike="noStrike">
              <a:solidFill>
                <a:srgbClr val="007548"/>
              </a:solidFill>
              <a:effectLst/>
              <a:latin typeface="Poppins Semi Bold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 sz="2200">
              <a:solidFill>
                <a:srgbClr val="007548"/>
              </a:solidFill>
              <a:latin typeface="Poppins Semi Bold"/>
              <a:cs typeface="Calibri" panose="020F0502020204030204" pitchFamily="34" charset="0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485728" y="150326"/>
            <a:ext cx="432566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defTabSz="457200">
              <a:buClr>
                <a:srgbClr val="FEFDFF"/>
              </a:buClr>
              <a:buSzPts val="3200"/>
            </a:pPr>
            <a:r>
              <a:rPr lang="hu-HU" sz="2800" b="1" kern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Campusok és Intézeteik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9880336" y="-7483981"/>
            <a:ext cx="51329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algn="ctr" defTabSz="457200">
              <a:buClr>
                <a:srgbClr val="5E5E5E"/>
              </a:buClr>
              <a:buSzPts val="2400"/>
            </a:pPr>
            <a:endParaRPr sz="1200" kern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8611" y="-118082"/>
            <a:ext cx="2061476" cy="131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F94D4BF6-24C6-6A4A-47C3-6869CD6A6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5012" y="4362567"/>
            <a:ext cx="3573780" cy="238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5F42C266-CC84-5641-995C-3F9C9D6B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62" y="-13398"/>
            <a:ext cx="12229803" cy="6884795"/>
          </a:xfrm>
          <a:prstGeom prst="rect">
            <a:avLst/>
          </a:prstGeom>
        </p:spPr>
      </p:pic>
      <p:sp>
        <p:nvSpPr>
          <p:cNvPr id="51" name="Romboid 50">
            <a:extLst>
              <a:ext uri="{FF2B5EF4-FFF2-40B4-BE49-F238E27FC236}">
                <a16:creationId xmlns:a16="http://schemas.microsoft.com/office/drawing/2014/main" id="{1EAF501E-812F-C64C-8425-3C4D3BB6F164}"/>
              </a:ext>
            </a:extLst>
          </p:cNvPr>
          <p:cNvSpPr/>
          <p:nvPr/>
        </p:nvSpPr>
        <p:spPr>
          <a:xfrm>
            <a:off x="1003113" y="295371"/>
            <a:ext cx="10182452" cy="1282417"/>
          </a:xfrm>
          <a:prstGeom prst="parallelogram">
            <a:avLst/>
          </a:prstGeom>
          <a:gradFill>
            <a:gsLst>
              <a:gs pos="0">
                <a:srgbClr val="0E2D3C"/>
              </a:gs>
              <a:gs pos="100000">
                <a:srgbClr val="1C506A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hu-HU" sz="2800" b="1">
                <a:solidFill>
                  <a:srgbClr val="FFC000"/>
                </a:solidFill>
              </a:rPr>
              <a:t>MIÉRT JÓ DIÁKNAK LENNI  MATE-N? </a:t>
            </a:r>
          </a:p>
        </p:txBody>
      </p:sp>
      <p:sp>
        <p:nvSpPr>
          <p:cNvPr id="8" name="Lekerekített téglalap 7">
            <a:extLst>
              <a:ext uri="{FF2B5EF4-FFF2-40B4-BE49-F238E27FC236}">
                <a16:creationId xmlns:a16="http://schemas.microsoft.com/office/drawing/2014/main" id="{F16DB36C-CAE2-054D-B846-2545C7DD2BF9}"/>
              </a:ext>
            </a:extLst>
          </p:cNvPr>
          <p:cNvSpPr/>
          <p:nvPr/>
        </p:nvSpPr>
        <p:spPr>
          <a:xfrm>
            <a:off x="579435" y="1873159"/>
            <a:ext cx="5160951" cy="3520823"/>
          </a:xfrm>
          <a:prstGeom prst="roundRect">
            <a:avLst/>
          </a:prstGeom>
          <a:solidFill>
            <a:srgbClr val="1C506A">
              <a:alpha val="25000"/>
            </a:srgbClr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>
                <a:solidFill>
                  <a:srgbClr val="FFC000"/>
                </a:solidFill>
              </a:rPr>
              <a:t>BUDAI CAMPUS</a:t>
            </a:r>
          </a:p>
          <a:p>
            <a:pPr algn="ctr"/>
            <a:r>
              <a:rPr lang="hu-HU" b="1"/>
              <a:t>Egyedülálló szakmai tudás és felkészültség </a:t>
            </a:r>
          </a:p>
          <a:p>
            <a:pPr algn="ctr"/>
            <a:r>
              <a:rPr lang="hu-HU" b="1"/>
              <a:t>=</a:t>
            </a:r>
          </a:p>
          <a:p>
            <a:pPr algn="ctr"/>
            <a:r>
              <a:rPr lang="hu-HU" b="1"/>
              <a:t> Jó elhelyezkedési lehetőség, sikeres pályafutás</a:t>
            </a:r>
          </a:p>
          <a:p>
            <a:pPr algn="ctr"/>
            <a:endParaRPr lang="hu-HU" b="1"/>
          </a:p>
          <a:p>
            <a:pPr algn="ctr"/>
            <a:endParaRPr lang="hu-HU" sz="3200" b="1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64" y="4087209"/>
            <a:ext cx="1477431" cy="96831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856" y="4666962"/>
            <a:ext cx="1768914" cy="64905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677" y="4526004"/>
            <a:ext cx="1773225" cy="823961"/>
          </a:xfrm>
          <a:prstGeom prst="rect">
            <a:avLst/>
          </a:prstGeom>
        </p:spPr>
      </p:pic>
      <p:sp>
        <p:nvSpPr>
          <p:cNvPr id="2" name="Felhő 1"/>
          <p:cNvSpPr/>
          <p:nvPr/>
        </p:nvSpPr>
        <p:spPr>
          <a:xfrm>
            <a:off x="2308095" y="4089888"/>
            <a:ext cx="2054628" cy="561703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704011" y="4193177"/>
            <a:ext cx="1489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>
                <a:solidFill>
                  <a:schemeClr val="bg1"/>
                </a:solidFill>
              </a:rPr>
              <a:t>fenntarthatóság</a:t>
            </a:r>
          </a:p>
        </p:txBody>
      </p:sp>
      <p:sp>
        <p:nvSpPr>
          <p:cNvPr id="13" name="Lekerekített téglalap 12">
            <a:extLst>
              <a:ext uri="{FF2B5EF4-FFF2-40B4-BE49-F238E27FC236}">
                <a16:creationId xmlns:a16="http://schemas.microsoft.com/office/drawing/2014/main" id="{F16DB36C-CAE2-054D-B846-2545C7DD2BF9}"/>
              </a:ext>
            </a:extLst>
          </p:cNvPr>
          <p:cNvSpPr/>
          <p:nvPr/>
        </p:nvSpPr>
        <p:spPr>
          <a:xfrm>
            <a:off x="5991616" y="1873159"/>
            <a:ext cx="6155938" cy="4984841"/>
          </a:xfrm>
          <a:prstGeom prst="roundRect">
            <a:avLst/>
          </a:prstGeom>
          <a:solidFill>
            <a:srgbClr val="1C506A">
              <a:alpha val="25000"/>
            </a:srgbClr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>
                <a:solidFill>
                  <a:srgbClr val="FFC000"/>
                </a:solidFill>
                <a:latin typeface="Calibri" panose="020F0502020204030204"/>
              </a:rPr>
              <a:t>GEORGIKON </a:t>
            </a:r>
            <a:r>
              <a:rPr kumimoji="0" lang="hu-HU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CAMPUS</a:t>
            </a:r>
            <a:endParaRPr kumimoji="0" lang="hu-HU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/>
            <a:r>
              <a:rPr lang="hu-HU" b="1">
                <a:solidFill>
                  <a:schemeClr val="bg1"/>
                </a:solidFill>
              </a:rPr>
              <a:t>- </a:t>
            </a:r>
            <a:r>
              <a:rPr lang="hu-HU" b="1" err="1">
                <a:solidFill>
                  <a:schemeClr val="bg1"/>
                </a:solidFill>
              </a:rPr>
              <a:t>Pethe</a:t>
            </a:r>
            <a:r>
              <a:rPr lang="hu-HU" b="1">
                <a:solidFill>
                  <a:schemeClr val="bg1"/>
                </a:solidFill>
              </a:rPr>
              <a:t> Ferenc Kollégium:</a:t>
            </a:r>
          </a:p>
          <a:p>
            <a:pPr algn="ctr"/>
            <a:r>
              <a:rPr lang="hu-HU" b="1">
                <a:solidFill>
                  <a:schemeClr val="bg1"/>
                </a:solidFill>
              </a:rPr>
              <a:t>a Balatontól 300 méterre,</a:t>
            </a:r>
          </a:p>
          <a:p>
            <a:pPr algn="ctr"/>
            <a:r>
              <a:rPr lang="hu-HU" b="1">
                <a:solidFill>
                  <a:schemeClr val="bg1"/>
                </a:solidFill>
              </a:rPr>
              <a:t>7 emeletes, felújított épület, sportpályákkal</a:t>
            </a:r>
          </a:p>
          <a:p>
            <a:pPr algn="ctr"/>
            <a:r>
              <a:rPr lang="hu-HU" b="1">
                <a:solidFill>
                  <a:schemeClr val="bg1"/>
                </a:solidFill>
              </a:rPr>
              <a:t>- Sportolási lehetőség 15 sportszakosztállyal</a:t>
            </a:r>
          </a:p>
          <a:p>
            <a:pPr algn="ctr"/>
            <a:r>
              <a:rPr lang="hu-HU" b="1">
                <a:solidFill>
                  <a:schemeClr val="bg1"/>
                </a:solidFill>
              </a:rPr>
              <a:t>- Szórakozási lehetőségek helyben (</a:t>
            </a:r>
            <a:r>
              <a:rPr lang="hu-HU" b="1" err="1">
                <a:solidFill>
                  <a:schemeClr val="bg1"/>
                </a:solidFill>
              </a:rPr>
              <a:t>Bexi</a:t>
            </a:r>
            <a:r>
              <a:rPr lang="hu-HU" b="1">
                <a:solidFill>
                  <a:schemeClr val="bg1"/>
                </a:solidFill>
              </a:rPr>
              <a:t>  Klub, </a:t>
            </a:r>
            <a:r>
              <a:rPr lang="hu-HU" b="1" err="1">
                <a:solidFill>
                  <a:schemeClr val="bg1"/>
                </a:solidFill>
              </a:rPr>
              <a:t>Xiros</a:t>
            </a:r>
            <a:r>
              <a:rPr lang="hu-HU" b="1">
                <a:solidFill>
                  <a:schemeClr val="bg1"/>
                </a:solidFill>
              </a:rPr>
              <a:t>)</a:t>
            </a:r>
          </a:p>
          <a:p>
            <a:pPr marL="285750" indent="-285750" algn="ctr">
              <a:buFontTx/>
              <a:buChar char="-"/>
            </a:pPr>
            <a:r>
              <a:rPr lang="hu-HU" b="1">
                <a:solidFill>
                  <a:schemeClr val="bg1"/>
                </a:solidFill>
              </a:rPr>
              <a:t>A tanüzem és az oktatási termek kényelmes közelségben</a:t>
            </a:r>
          </a:p>
          <a:p>
            <a:pPr algn="ctr"/>
            <a:r>
              <a:rPr lang="hu-HU" b="1">
                <a:solidFill>
                  <a:schemeClr val="bg1"/>
                </a:solidFill>
              </a:rPr>
              <a:t>- Georgikon vízitelep a Balaton partjánál - </a:t>
            </a:r>
          </a:p>
          <a:p>
            <a:pPr algn="ctr"/>
            <a:r>
              <a:rPr lang="hu-HU" b="1">
                <a:solidFill>
                  <a:schemeClr val="bg1"/>
                </a:solidFill>
              </a:rPr>
              <a:t>- Sportolási és szabadidős lehetőségek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>
              <a:solidFill>
                <a:srgbClr val="FFC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55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8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5F42C266-CC84-5641-995C-3F9C9D6B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62" y="-13398"/>
            <a:ext cx="12229803" cy="6884795"/>
          </a:xfrm>
          <a:prstGeom prst="rect">
            <a:avLst/>
          </a:prstGeom>
        </p:spPr>
      </p:pic>
      <p:sp>
        <p:nvSpPr>
          <p:cNvPr id="51" name="Romboid 50">
            <a:extLst>
              <a:ext uri="{FF2B5EF4-FFF2-40B4-BE49-F238E27FC236}">
                <a16:creationId xmlns:a16="http://schemas.microsoft.com/office/drawing/2014/main" id="{1EAF501E-812F-C64C-8425-3C4D3BB6F164}"/>
              </a:ext>
            </a:extLst>
          </p:cNvPr>
          <p:cNvSpPr/>
          <p:nvPr/>
        </p:nvSpPr>
        <p:spPr>
          <a:xfrm>
            <a:off x="1003113" y="295371"/>
            <a:ext cx="10182452" cy="1282417"/>
          </a:xfrm>
          <a:prstGeom prst="parallelogram">
            <a:avLst/>
          </a:prstGeom>
          <a:gradFill>
            <a:gsLst>
              <a:gs pos="0">
                <a:srgbClr val="0E2D3C"/>
              </a:gs>
              <a:gs pos="100000">
                <a:srgbClr val="1C506A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hu-HU" sz="2800" b="1">
                <a:solidFill>
                  <a:srgbClr val="FFC000"/>
                </a:solidFill>
              </a:rPr>
              <a:t>MIÉRT JÓ DIÁKNAK LENNI  MATE-N? </a:t>
            </a:r>
          </a:p>
        </p:txBody>
      </p:sp>
      <p:sp>
        <p:nvSpPr>
          <p:cNvPr id="13" name="Lekerekített téglalap 12">
            <a:extLst>
              <a:ext uri="{FF2B5EF4-FFF2-40B4-BE49-F238E27FC236}">
                <a16:creationId xmlns:a16="http://schemas.microsoft.com/office/drawing/2014/main" id="{F16DB36C-CAE2-054D-B846-2545C7DD2BF9}"/>
              </a:ext>
            </a:extLst>
          </p:cNvPr>
          <p:cNvSpPr/>
          <p:nvPr/>
        </p:nvSpPr>
        <p:spPr>
          <a:xfrm>
            <a:off x="594881" y="1617982"/>
            <a:ext cx="5802870" cy="5266813"/>
          </a:xfrm>
          <a:prstGeom prst="roundRect">
            <a:avLst/>
          </a:prstGeom>
          <a:solidFill>
            <a:srgbClr val="1C506A">
              <a:alpha val="25000"/>
            </a:srgbClr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800"/>
          </a:p>
          <a:p>
            <a:pPr algn="ctr"/>
            <a:r>
              <a:rPr lang="hu-HU" b="1">
                <a:solidFill>
                  <a:srgbClr val="FFC000"/>
                </a:solidFill>
              </a:rPr>
              <a:t>SZENT ISTVÁN CAMPUS</a:t>
            </a:r>
          </a:p>
          <a:p>
            <a:pPr algn="ctr"/>
            <a:r>
              <a:rPr lang="hu-HU" b="1"/>
              <a:t>- Agrárszakterületen a legtöbb hallgató egy campuson</a:t>
            </a:r>
          </a:p>
          <a:p>
            <a:pPr algn="ctr"/>
            <a:r>
              <a:rPr lang="hu-HU" b="1"/>
              <a:t>- 1700 fős kollégium</a:t>
            </a:r>
          </a:p>
          <a:p>
            <a:pPr algn="ctr"/>
            <a:r>
              <a:rPr lang="hu-HU" b="1"/>
              <a:t>- Élénk nemzetközi élet</a:t>
            </a:r>
          </a:p>
          <a:p>
            <a:pPr algn="ctr"/>
            <a:r>
              <a:rPr lang="hu-HU" b="1"/>
              <a:t>- Angol nyelvű képzések, hallgatótársak a világ </a:t>
            </a:r>
          </a:p>
          <a:p>
            <a:pPr algn="ctr"/>
            <a:r>
              <a:rPr lang="hu-HU" b="1"/>
              <a:t>4 kontinenséről</a:t>
            </a:r>
          </a:p>
          <a:p>
            <a:pPr algn="ctr"/>
            <a:r>
              <a:rPr lang="hu-HU" b="1"/>
              <a:t>- Hazai és nemzetközi ösztöndíjak</a:t>
            </a:r>
          </a:p>
          <a:p>
            <a:pPr algn="ctr"/>
            <a:r>
              <a:rPr lang="hu-HU" b="1"/>
              <a:t>- Tehetséggondozás, kutatási programokba való bekapcsolódás</a:t>
            </a:r>
          </a:p>
          <a:p>
            <a:pPr algn="ctr"/>
            <a:r>
              <a:rPr lang="hu-HU" b="1"/>
              <a:t>- Sportolási, szórakozási lehetőségek egyetemi és városi szervezésben</a:t>
            </a:r>
          </a:p>
          <a:p>
            <a:pPr algn="ctr"/>
            <a:endParaRPr lang="hu-HU" b="1"/>
          </a:p>
          <a:p>
            <a:pPr algn="ctr"/>
            <a:endParaRPr lang="hu-HU" sz="2800" b="1"/>
          </a:p>
        </p:txBody>
      </p:sp>
      <p:sp>
        <p:nvSpPr>
          <p:cNvPr id="8" name="Lekerekített téglalap 7">
            <a:extLst>
              <a:ext uri="{FF2B5EF4-FFF2-40B4-BE49-F238E27FC236}">
                <a16:creationId xmlns:a16="http://schemas.microsoft.com/office/drawing/2014/main" id="{F16DB36C-CAE2-054D-B846-2545C7DD2BF9}"/>
              </a:ext>
            </a:extLst>
          </p:cNvPr>
          <p:cNvSpPr/>
          <p:nvPr/>
        </p:nvSpPr>
        <p:spPr>
          <a:xfrm>
            <a:off x="6505139" y="1873159"/>
            <a:ext cx="5532263" cy="4442376"/>
          </a:xfrm>
          <a:prstGeom prst="roundRect">
            <a:avLst/>
          </a:prstGeom>
          <a:solidFill>
            <a:srgbClr val="1C506A">
              <a:alpha val="25000"/>
            </a:srgbClr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defRPr/>
            </a:pPr>
            <a:r>
              <a:rPr lang="hu-HU" b="1" noProof="0">
                <a:solidFill>
                  <a:srgbClr val="FFC000"/>
                </a:solidFill>
              </a:rPr>
              <a:t>KÁROLY RÓBERT CAMPUS</a:t>
            </a:r>
            <a:endParaRPr kumimoji="0" lang="hu-HU" sz="1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hu-HU" b="1"/>
              <a:t>Öntevékeny körök:</a:t>
            </a:r>
          </a:p>
          <a:p>
            <a:br>
              <a:rPr lang="hu-HU" b="1"/>
            </a:br>
            <a:r>
              <a:rPr lang="hu-HU" b="1"/>
              <a:t>- Campus Vöröskereszt</a:t>
            </a:r>
            <a:br>
              <a:rPr lang="hu-HU" b="1"/>
            </a:br>
            <a:r>
              <a:rPr lang="hu-HU" b="1"/>
              <a:t>- Bor Klub</a:t>
            </a:r>
            <a:br>
              <a:rPr lang="hu-HU" b="1"/>
            </a:br>
            <a:r>
              <a:rPr lang="hu-HU" b="1"/>
              <a:t>- Gyógynövény Klub</a:t>
            </a:r>
            <a:br>
              <a:rPr lang="hu-HU" b="1"/>
            </a:br>
            <a:r>
              <a:rPr lang="hu-HU" b="1"/>
              <a:t>- </a:t>
            </a:r>
            <a:r>
              <a:rPr lang="hu-HU" b="1" err="1"/>
              <a:t>KáRó</a:t>
            </a:r>
            <a:r>
              <a:rPr lang="hu-HU" b="1"/>
              <a:t> Színkör</a:t>
            </a:r>
            <a:br>
              <a:rPr lang="hu-HU" b="1"/>
            </a:br>
            <a:r>
              <a:rPr lang="hu-HU" b="1"/>
              <a:t>- MátraVidék Klub</a:t>
            </a:r>
          </a:p>
          <a:p>
            <a:endParaRPr lang="hu-HU" b="1"/>
          </a:p>
          <a:p>
            <a:r>
              <a:rPr lang="hu-HU" b="1"/>
              <a:t>A Campus minden kollégiumi elhelyezést igénylő hallgatónak szállást biztosít a Mátra lábánál, a Campustól alig 15 perc sétára található, 436 férőhelyes Károly Róbert Diákotthonban.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323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3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5F42C266-CC84-5641-995C-3F9C9D6B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62" y="-13398"/>
            <a:ext cx="12229803" cy="6884795"/>
          </a:xfrm>
          <a:prstGeom prst="rect">
            <a:avLst/>
          </a:prstGeom>
        </p:spPr>
      </p:pic>
      <p:sp>
        <p:nvSpPr>
          <p:cNvPr id="51" name="Romboid 50">
            <a:extLst>
              <a:ext uri="{FF2B5EF4-FFF2-40B4-BE49-F238E27FC236}">
                <a16:creationId xmlns:a16="http://schemas.microsoft.com/office/drawing/2014/main" id="{1EAF501E-812F-C64C-8425-3C4D3BB6F164}"/>
              </a:ext>
            </a:extLst>
          </p:cNvPr>
          <p:cNvSpPr/>
          <p:nvPr/>
        </p:nvSpPr>
        <p:spPr>
          <a:xfrm>
            <a:off x="1003113" y="295371"/>
            <a:ext cx="10182452" cy="1282417"/>
          </a:xfrm>
          <a:prstGeom prst="parallelogram">
            <a:avLst/>
          </a:prstGeom>
          <a:gradFill>
            <a:gsLst>
              <a:gs pos="0">
                <a:srgbClr val="0E2D3C"/>
              </a:gs>
              <a:gs pos="100000">
                <a:srgbClr val="1C506A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hu-HU" sz="2800" b="1">
                <a:solidFill>
                  <a:srgbClr val="FFC000"/>
                </a:solidFill>
              </a:rPr>
              <a:t>MIÉRT JÓ DIÁKNAK LENNI  MATE-N? </a:t>
            </a:r>
          </a:p>
        </p:txBody>
      </p:sp>
      <p:sp>
        <p:nvSpPr>
          <p:cNvPr id="8" name="Lekerekített téglalap 7">
            <a:extLst>
              <a:ext uri="{FF2B5EF4-FFF2-40B4-BE49-F238E27FC236}">
                <a16:creationId xmlns:a16="http://schemas.microsoft.com/office/drawing/2014/main" id="{F16DB36C-CAE2-054D-B846-2545C7DD2BF9}"/>
              </a:ext>
            </a:extLst>
          </p:cNvPr>
          <p:cNvSpPr/>
          <p:nvPr/>
        </p:nvSpPr>
        <p:spPr>
          <a:xfrm>
            <a:off x="221042" y="1371600"/>
            <a:ext cx="11970958" cy="5095774"/>
          </a:xfrm>
          <a:prstGeom prst="roundRect">
            <a:avLst/>
          </a:prstGeom>
          <a:solidFill>
            <a:srgbClr val="1C506A">
              <a:alpha val="25000"/>
            </a:srgbClr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defRPr/>
            </a:pPr>
            <a:r>
              <a:rPr lang="hu-HU" b="1" noProof="0">
                <a:solidFill>
                  <a:srgbClr val="FFC000"/>
                </a:solidFill>
              </a:rPr>
              <a:t>KAPOSVÁRI CAMPUS</a:t>
            </a:r>
            <a:endParaRPr kumimoji="0" lang="hu-HU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  <a:p>
            <a:r>
              <a:rPr lang="hu-HU"/>
              <a:t>„Itt nemcsak tudást kaptam, hanem lehetőséget arra, hogy megvalósítsam mindazt, ami bennem rejlik. Az oktatók közvetlensége, segítőkészsége teszi ezt a Campust olyanná, amilyen, egy nyitott, támogató, családias közeggé.” – </a:t>
            </a:r>
            <a:r>
              <a:rPr lang="hu-HU" i="1"/>
              <a:t>Király Martin</a:t>
            </a:r>
          </a:p>
          <a:p>
            <a:pPr>
              <a:spcBef>
                <a:spcPts val="1200"/>
              </a:spcBef>
            </a:pPr>
            <a:r>
              <a:rPr lang="hu-HU"/>
              <a:t>„Az itt töltött évek során nagyon komolyan szakmai kompetenciára tehettem szert, az elsajátított elméleti tudást pedig a gyakorlatban tudtam kamatoztatni és elmélyíteni. Egy egész életre szóló tapasztalatot, és ami a legfontosabb olyan barátokat kaptam, akikre mindig számíthatok.” – </a:t>
            </a:r>
            <a:r>
              <a:rPr lang="hu-HU" i="1"/>
              <a:t>Soós Franciska</a:t>
            </a:r>
          </a:p>
          <a:p>
            <a:pPr>
              <a:spcBef>
                <a:spcPts val="1200"/>
              </a:spcBef>
            </a:pPr>
            <a:r>
              <a:rPr lang="hu-HU"/>
              <a:t>„Mivel egy kisebb közösségről van szó, így sokkal közvetlenebb a viszony az oktatókkal, akik gyakorlatilag személyre szabott segítséget tudnak adni. Rengeteg projektben, kutatómunkában, tanulmányi versenyen és kiránduláson </a:t>
            </a:r>
            <a:r>
              <a:rPr lang="hu-HU" err="1"/>
              <a:t>vehettünk</a:t>
            </a:r>
            <a:r>
              <a:rPr lang="hu-HU"/>
              <a:t> részt, kapcsolatokat építhettünk. Itt nem veszik el egyetlen tehetség sem, a lehetőség mindenkit megtalál.” – </a:t>
            </a:r>
            <a:r>
              <a:rPr lang="hu-HU" i="1"/>
              <a:t>Varga Zsófia</a:t>
            </a:r>
          </a:p>
          <a:p>
            <a:pPr>
              <a:spcBef>
                <a:spcPts val="1200"/>
              </a:spcBef>
            </a:pPr>
            <a:r>
              <a:rPr lang="hu-HU"/>
              <a:t>„Kaposváron jöttem rá, hogy milyen ember is szeretnék lenni, és mi a célom az életben. Oktatóimtól, hallgatótársaimtól is rengeteget tanulhattam, nagyon sok tapasztalatra és tudásra tettem szert. De ami a legjobb, új barátokat találtam, valamint olyan élményekhez jutottam, amelyeket sosem fogok elfelejteni! Hálás vagyok az itt töltött évekért.” – </a:t>
            </a:r>
            <a:r>
              <a:rPr lang="hu-HU" i="1"/>
              <a:t>Nagy Dorottya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6923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595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5F42C266-CC84-5641-995C-3F9C9D6B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62" y="-13398"/>
            <a:ext cx="12229803" cy="6884795"/>
          </a:xfrm>
          <a:prstGeom prst="rect">
            <a:avLst/>
          </a:prstGeom>
        </p:spPr>
      </p:pic>
      <p:sp>
        <p:nvSpPr>
          <p:cNvPr id="51" name="Romboid 50">
            <a:extLst>
              <a:ext uri="{FF2B5EF4-FFF2-40B4-BE49-F238E27FC236}">
                <a16:creationId xmlns:a16="http://schemas.microsoft.com/office/drawing/2014/main" id="{1EAF501E-812F-C64C-8425-3C4D3BB6F164}"/>
              </a:ext>
            </a:extLst>
          </p:cNvPr>
          <p:cNvSpPr/>
          <p:nvPr/>
        </p:nvSpPr>
        <p:spPr>
          <a:xfrm>
            <a:off x="1003113" y="295371"/>
            <a:ext cx="10182452" cy="1282417"/>
          </a:xfrm>
          <a:prstGeom prst="parallelogram">
            <a:avLst/>
          </a:prstGeom>
          <a:gradFill>
            <a:gsLst>
              <a:gs pos="0">
                <a:srgbClr val="0E2D3C"/>
              </a:gs>
              <a:gs pos="100000">
                <a:srgbClr val="1C506A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hu-HU" sz="3000" b="1">
                <a:solidFill>
                  <a:srgbClr val="FFC000"/>
                </a:solidFill>
              </a:rPr>
              <a:t>KÖZPONTI E-MAIL CÍM A CAMPUSOKON, AMELYEN KÉRDEZHETNEK</a:t>
            </a:r>
          </a:p>
        </p:txBody>
      </p:sp>
      <p:sp>
        <p:nvSpPr>
          <p:cNvPr id="53" name="Lekerekített téglalap 52">
            <a:extLst>
              <a:ext uri="{FF2B5EF4-FFF2-40B4-BE49-F238E27FC236}">
                <a16:creationId xmlns:a16="http://schemas.microsoft.com/office/drawing/2014/main" id="{F16DB36C-CAE2-054D-B846-2545C7DD2BF9}"/>
              </a:ext>
            </a:extLst>
          </p:cNvPr>
          <p:cNvSpPr/>
          <p:nvPr/>
        </p:nvSpPr>
        <p:spPr>
          <a:xfrm>
            <a:off x="53100" y="3851434"/>
            <a:ext cx="4022637" cy="2008843"/>
          </a:xfrm>
          <a:prstGeom prst="roundRect">
            <a:avLst/>
          </a:prstGeom>
          <a:solidFill>
            <a:srgbClr val="DEFCFE">
              <a:alpha val="24706"/>
            </a:srgbClr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>
                <a:solidFill>
                  <a:srgbClr val="FFC000"/>
                </a:solidFill>
              </a:rPr>
              <a:t>SZENT ISTVÁN CAMPUS</a:t>
            </a:r>
          </a:p>
          <a:p>
            <a:pPr algn="ctr"/>
            <a:r>
              <a:rPr lang="hu-HU" b="1">
                <a:solidFill>
                  <a:srgbClr val="FFC000"/>
                </a:solidFill>
                <a:hlinkClick r:id="rId3"/>
              </a:rPr>
              <a:t>felveteli.godollo@uni-mate.hu</a:t>
            </a:r>
            <a:endParaRPr lang="hu-HU" b="1">
              <a:solidFill>
                <a:srgbClr val="FFC000"/>
              </a:solidFill>
            </a:endParaRP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F16DB36C-CAE2-054D-B846-2545C7DD2BF9}"/>
              </a:ext>
            </a:extLst>
          </p:cNvPr>
          <p:cNvSpPr/>
          <p:nvPr/>
        </p:nvSpPr>
        <p:spPr>
          <a:xfrm>
            <a:off x="53100" y="1747832"/>
            <a:ext cx="4005396" cy="2008843"/>
          </a:xfrm>
          <a:prstGeom prst="roundRect">
            <a:avLst/>
          </a:prstGeom>
          <a:solidFill>
            <a:srgbClr val="DEFCFE">
              <a:alpha val="24706"/>
            </a:srgbClr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>
                <a:solidFill>
                  <a:srgbClr val="FFC000"/>
                </a:solidFill>
              </a:rPr>
              <a:t>BUDAI CAMPUS</a:t>
            </a:r>
          </a:p>
          <a:p>
            <a:pPr algn="ctr"/>
            <a:r>
              <a:rPr lang="hu-HU" sz="2000" b="1">
                <a:hlinkClick r:id="rId3"/>
              </a:rPr>
              <a:t>felveteli.bc@uni-mate.hu</a:t>
            </a:r>
            <a:endParaRPr lang="hu-HU" sz="2000" b="1"/>
          </a:p>
        </p:txBody>
      </p:sp>
      <p:sp>
        <p:nvSpPr>
          <p:cNvPr id="8" name="Lekerekített téglalap 7">
            <a:extLst>
              <a:ext uri="{FF2B5EF4-FFF2-40B4-BE49-F238E27FC236}">
                <a16:creationId xmlns:a16="http://schemas.microsoft.com/office/drawing/2014/main" id="{F16DB36C-CAE2-054D-B846-2545C7DD2BF9}"/>
              </a:ext>
            </a:extLst>
          </p:cNvPr>
          <p:cNvSpPr/>
          <p:nvPr/>
        </p:nvSpPr>
        <p:spPr>
          <a:xfrm>
            <a:off x="4115160" y="3832221"/>
            <a:ext cx="4078571" cy="2008843"/>
          </a:xfrm>
          <a:prstGeom prst="roundRect">
            <a:avLst/>
          </a:prstGeom>
          <a:solidFill>
            <a:srgbClr val="DEFCFE">
              <a:alpha val="24706"/>
            </a:srgbClr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>
                <a:solidFill>
                  <a:srgbClr val="FFC000"/>
                </a:solidFill>
              </a:rPr>
              <a:t>KÁROLY RÓBERT CAMPUS</a:t>
            </a:r>
          </a:p>
          <a:p>
            <a:pPr algn="ctr"/>
            <a:r>
              <a:rPr lang="hu-HU" b="1">
                <a:solidFill>
                  <a:srgbClr val="FFC000"/>
                </a:solidFill>
                <a:hlinkClick r:id="rId3"/>
              </a:rPr>
              <a:t>felveteli.gyongyos@uni-mate.hu</a:t>
            </a:r>
            <a:endParaRPr lang="hu-HU" b="1">
              <a:solidFill>
                <a:srgbClr val="FFC000"/>
              </a:solidFill>
            </a:endParaRPr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F16DB36C-CAE2-054D-B846-2545C7DD2BF9}"/>
              </a:ext>
            </a:extLst>
          </p:cNvPr>
          <p:cNvSpPr/>
          <p:nvPr/>
        </p:nvSpPr>
        <p:spPr>
          <a:xfrm>
            <a:off x="8233154" y="2570290"/>
            <a:ext cx="3532126" cy="2414758"/>
          </a:xfrm>
          <a:prstGeom prst="roundRect">
            <a:avLst/>
          </a:prstGeom>
          <a:solidFill>
            <a:srgbClr val="DEFCFE">
              <a:alpha val="24706"/>
            </a:srgbClr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1">
              <a:solidFill>
                <a:srgbClr val="FFC000"/>
              </a:solidFill>
            </a:endParaRPr>
          </a:p>
          <a:p>
            <a:pPr algn="ctr"/>
            <a:endParaRPr lang="hu-HU" b="1">
              <a:solidFill>
                <a:srgbClr val="FFC000"/>
              </a:solidFill>
            </a:endParaRPr>
          </a:p>
          <a:p>
            <a:pPr algn="ctr"/>
            <a:r>
              <a:rPr lang="hu-HU" b="1">
                <a:solidFill>
                  <a:srgbClr val="FFC000"/>
                </a:solidFill>
              </a:rPr>
              <a:t>KAPOSVÁRI CAMPUS</a:t>
            </a:r>
          </a:p>
          <a:p>
            <a:pPr algn="ctr"/>
            <a:r>
              <a:rPr lang="hu-HU" b="1">
                <a:solidFill>
                  <a:srgbClr val="FFC000"/>
                </a:solidFill>
                <a:hlinkClick r:id="rId3"/>
              </a:rPr>
              <a:t>felveteli.kaposvar@uni-mate.hu</a:t>
            </a:r>
            <a:endParaRPr lang="hu-HU" b="1">
              <a:solidFill>
                <a:srgbClr val="FFC000"/>
              </a:solidFill>
            </a:endParaRPr>
          </a:p>
          <a:p>
            <a:pPr algn="ctr"/>
            <a:endParaRPr lang="hu-HU" b="1">
              <a:solidFill>
                <a:srgbClr val="FFC000"/>
              </a:solidFill>
            </a:endParaRPr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F16DB36C-CAE2-054D-B846-2545C7DD2BF9}"/>
              </a:ext>
            </a:extLst>
          </p:cNvPr>
          <p:cNvSpPr/>
          <p:nvPr/>
        </p:nvSpPr>
        <p:spPr>
          <a:xfrm>
            <a:off x="4115160" y="1755428"/>
            <a:ext cx="4107754" cy="2008843"/>
          </a:xfrm>
          <a:prstGeom prst="roundRect">
            <a:avLst/>
          </a:prstGeom>
          <a:solidFill>
            <a:srgbClr val="DEFCFE">
              <a:alpha val="24706"/>
            </a:srgbClr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>
                <a:solidFill>
                  <a:srgbClr val="FFC000"/>
                </a:solidFill>
              </a:rPr>
              <a:t>GEORGIKON CAMPUS</a:t>
            </a:r>
          </a:p>
          <a:p>
            <a:pPr algn="ctr"/>
            <a:r>
              <a:rPr lang="hu-HU" b="1">
                <a:solidFill>
                  <a:srgbClr val="FFC000"/>
                </a:solidFill>
                <a:hlinkClick r:id="rId4"/>
              </a:rPr>
              <a:t>felveteli.georgikon@uni-mate.hu</a:t>
            </a:r>
            <a:endParaRPr lang="hu-HU" b="1">
              <a:solidFill>
                <a:srgbClr val="FFC000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112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9" grpId="0" animBg="1"/>
      <p:bldP spid="8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2C26BC4F-9CE6-B14A-8E8D-6213A066F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487" y="0"/>
            <a:ext cx="7492674" cy="6858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2197947-436C-5546-9F4B-475665E0F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9267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7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4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0CA1A29-2F41-B646-A679-6266AE283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014" y="-38871"/>
            <a:ext cx="12294756" cy="693574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F5C46E2-4B55-D940-BDFA-C0A56DC66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732" y="1385459"/>
            <a:ext cx="8568267" cy="5472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Lekerekített téglalap 65">
            <a:extLst>
              <a:ext uri="{FF2B5EF4-FFF2-40B4-BE49-F238E27FC236}">
                <a16:creationId xmlns:a16="http://schemas.microsoft.com/office/drawing/2014/main" id="{2D4A688E-24C1-D345-89FE-CD114D0EFF02}"/>
              </a:ext>
            </a:extLst>
          </p:cNvPr>
          <p:cNvSpPr/>
          <p:nvPr/>
        </p:nvSpPr>
        <p:spPr>
          <a:xfrm>
            <a:off x="556279" y="165457"/>
            <a:ext cx="11079441" cy="1330585"/>
          </a:xfrm>
          <a:prstGeom prst="roundRect">
            <a:avLst>
              <a:gd name="adj" fmla="val 31021"/>
            </a:avLst>
          </a:prstGeom>
          <a:gradFill>
            <a:gsLst>
              <a:gs pos="0">
                <a:srgbClr val="20607F"/>
              </a:gs>
              <a:gs pos="100000">
                <a:srgbClr val="164353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DDC165E-3B3A-E942-AE91-734C8CA51654}"/>
              </a:ext>
            </a:extLst>
          </p:cNvPr>
          <p:cNvSpPr txBox="1"/>
          <p:nvPr/>
        </p:nvSpPr>
        <p:spPr>
          <a:xfrm>
            <a:off x="2045675" y="394124"/>
            <a:ext cx="8202705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KÉPZÉSI HELYEINK</a:t>
            </a: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D1A3DA10-E1CC-2641-B9BF-277EA3498BD2}"/>
              </a:ext>
            </a:extLst>
          </p:cNvPr>
          <p:cNvGrpSpPr/>
          <p:nvPr/>
        </p:nvGrpSpPr>
        <p:grpSpPr>
          <a:xfrm>
            <a:off x="7902030" y="2081063"/>
            <a:ext cx="2687918" cy="950402"/>
            <a:chOff x="7902030" y="2081063"/>
            <a:chExt cx="2687918" cy="950402"/>
          </a:xfrm>
        </p:grpSpPr>
        <p:sp>
          <p:nvSpPr>
            <p:cNvPr id="69" name="Romboid 68">
              <a:extLst>
                <a:ext uri="{FF2B5EF4-FFF2-40B4-BE49-F238E27FC236}">
                  <a16:creationId xmlns:a16="http://schemas.microsoft.com/office/drawing/2014/main" id="{BDDC20B9-3DF1-054D-A9A0-819A935A9500}"/>
                </a:ext>
              </a:extLst>
            </p:cNvPr>
            <p:cNvSpPr/>
            <p:nvPr/>
          </p:nvSpPr>
          <p:spPr>
            <a:xfrm>
              <a:off x="7908862" y="2081063"/>
              <a:ext cx="2681086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4E404D48-9BEE-834D-B729-C19A04D342E6}"/>
                </a:ext>
              </a:extLst>
            </p:cNvPr>
            <p:cNvSpPr txBox="1"/>
            <p:nvPr/>
          </p:nvSpPr>
          <p:spPr>
            <a:xfrm>
              <a:off x="7902030" y="2128172"/>
              <a:ext cx="26810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KÁROLY RÓBERT CAMPUS</a:t>
              </a:r>
            </a:p>
          </p:txBody>
        </p:sp>
        <p:sp>
          <p:nvSpPr>
            <p:cNvPr id="21" name="Vágott nyíl jobbra 20">
              <a:extLst>
                <a:ext uri="{FF2B5EF4-FFF2-40B4-BE49-F238E27FC236}">
                  <a16:creationId xmlns:a16="http://schemas.microsoft.com/office/drawing/2014/main" id="{AC6B0F2D-C86B-B344-B37A-501AF19B302D}"/>
                </a:ext>
              </a:extLst>
            </p:cNvPr>
            <p:cNvSpPr/>
            <p:nvPr/>
          </p:nvSpPr>
          <p:spPr>
            <a:xfrm rot="7672931">
              <a:off x="8327415" y="2651408"/>
              <a:ext cx="544114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82DBEF83-6A82-3746-BD44-90D00B58986D}"/>
              </a:ext>
            </a:extLst>
          </p:cNvPr>
          <p:cNvGrpSpPr/>
          <p:nvPr/>
        </p:nvGrpSpPr>
        <p:grpSpPr>
          <a:xfrm>
            <a:off x="4335470" y="5147663"/>
            <a:ext cx="2280906" cy="1022186"/>
            <a:chOff x="4335470" y="5147663"/>
            <a:chExt cx="2280906" cy="1022186"/>
          </a:xfrm>
        </p:grpSpPr>
        <p:sp>
          <p:nvSpPr>
            <p:cNvPr id="75" name="Romboid 74">
              <a:extLst>
                <a:ext uri="{FF2B5EF4-FFF2-40B4-BE49-F238E27FC236}">
                  <a16:creationId xmlns:a16="http://schemas.microsoft.com/office/drawing/2014/main" id="{95F4722E-A2CE-F549-B5BA-A17122E13693}"/>
                </a:ext>
              </a:extLst>
            </p:cNvPr>
            <p:cNvSpPr/>
            <p:nvPr/>
          </p:nvSpPr>
          <p:spPr>
            <a:xfrm>
              <a:off x="4345092" y="5782801"/>
              <a:ext cx="2261662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" name="Szövegdoboz 25">
              <a:extLst>
                <a:ext uri="{FF2B5EF4-FFF2-40B4-BE49-F238E27FC236}">
                  <a16:creationId xmlns:a16="http://schemas.microsoft.com/office/drawing/2014/main" id="{19247042-A1AE-C04D-8286-57E5A923FFE5}"/>
                </a:ext>
              </a:extLst>
            </p:cNvPr>
            <p:cNvSpPr txBox="1"/>
            <p:nvPr/>
          </p:nvSpPr>
          <p:spPr>
            <a:xfrm>
              <a:off x="4335470" y="5818951"/>
              <a:ext cx="2280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KAPOSVÁRI CAMPUS</a:t>
              </a:r>
            </a:p>
          </p:txBody>
        </p:sp>
        <p:sp>
          <p:nvSpPr>
            <p:cNvPr id="27" name="Vágott nyíl jobbra 26">
              <a:extLst>
                <a:ext uri="{FF2B5EF4-FFF2-40B4-BE49-F238E27FC236}">
                  <a16:creationId xmlns:a16="http://schemas.microsoft.com/office/drawing/2014/main" id="{0239CE79-8795-454F-B526-5A20AF326463}"/>
                </a:ext>
              </a:extLst>
            </p:cNvPr>
            <p:cNvSpPr/>
            <p:nvPr/>
          </p:nvSpPr>
          <p:spPr>
            <a:xfrm rot="17880724">
              <a:off x="5203802" y="5334426"/>
              <a:ext cx="589525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966888C7-46C5-4E4B-B26C-3E1B9363A56A}"/>
              </a:ext>
            </a:extLst>
          </p:cNvPr>
          <p:cNvGrpSpPr/>
          <p:nvPr/>
        </p:nvGrpSpPr>
        <p:grpSpPr>
          <a:xfrm>
            <a:off x="5543156" y="2101508"/>
            <a:ext cx="1685949" cy="1013648"/>
            <a:chOff x="5543156" y="2101508"/>
            <a:chExt cx="1685949" cy="1013648"/>
          </a:xfrm>
        </p:grpSpPr>
        <p:sp>
          <p:nvSpPr>
            <p:cNvPr id="2" name="Romboid 1">
              <a:extLst>
                <a:ext uri="{FF2B5EF4-FFF2-40B4-BE49-F238E27FC236}">
                  <a16:creationId xmlns:a16="http://schemas.microsoft.com/office/drawing/2014/main" id="{0B52D6F6-07C7-674C-B4C0-0BF0B4649071}"/>
                </a:ext>
              </a:extLst>
            </p:cNvPr>
            <p:cNvSpPr/>
            <p:nvPr/>
          </p:nvSpPr>
          <p:spPr>
            <a:xfrm>
              <a:off x="5543156" y="2101508"/>
              <a:ext cx="1685949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" name="Vágott nyíl jobbra 29">
              <a:extLst>
                <a:ext uri="{FF2B5EF4-FFF2-40B4-BE49-F238E27FC236}">
                  <a16:creationId xmlns:a16="http://schemas.microsoft.com/office/drawing/2014/main" id="{5C4BC8C5-C12D-384D-8137-1BB4EF46F8F1}"/>
                </a:ext>
              </a:extLst>
            </p:cNvPr>
            <p:cNvSpPr/>
            <p:nvPr/>
          </p:nvSpPr>
          <p:spPr>
            <a:xfrm rot="4181107">
              <a:off x="6029662" y="2703149"/>
              <a:ext cx="608014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Szövegdoboz 31">
              <a:extLst>
                <a:ext uri="{FF2B5EF4-FFF2-40B4-BE49-F238E27FC236}">
                  <a16:creationId xmlns:a16="http://schemas.microsoft.com/office/drawing/2014/main" id="{B1E3B25B-91E0-DA47-99A4-09F0CB455D7B}"/>
                </a:ext>
              </a:extLst>
            </p:cNvPr>
            <p:cNvSpPr txBox="1"/>
            <p:nvPr/>
          </p:nvSpPr>
          <p:spPr>
            <a:xfrm>
              <a:off x="5580762" y="2135602"/>
              <a:ext cx="161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RÉVKOMÁROM</a:t>
              </a:r>
            </a:p>
          </p:txBody>
        </p:sp>
      </p:grp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22FB7E18-EEED-2842-ADD0-64FC1BB702F4}"/>
              </a:ext>
            </a:extLst>
          </p:cNvPr>
          <p:cNvGrpSpPr/>
          <p:nvPr/>
        </p:nvGrpSpPr>
        <p:grpSpPr>
          <a:xfrm>
            <a:off x="3852226" y="3803326"/>
            <a:ext cx="2294802" cy="954514"/>
            <a:chOff x="3852226" y="3803326"/>
            <a:chExt cx="2294802" cy="954514"/>
          </a:xfrm>
        </p:grpSpPr>
        <p:sp>
          <p:nvSpPr>
            <p:cNvPr id="74" name="Romboid 73">
              <a:extLst>
                <a:ext uri="{FF2B5EF4-FFF2-40B4-BE49-F238E27FC236}">
                  <a16:creationId xmlns:a16="http://schemas.microsoft.com/office/drawing/2014/main" id="{E8059629-D94F-6445-B2F5-717DE5282B6A}"/>
                </a:ext>
              </a:extLst>
            </p:cNvPr>
            <p:cNvSpPr/>
            <p:nvPr/>
          </p:nvSpPr>
          <p:spPr>
            <a:xfrm>
              <a:off x="3852226" y="3803326"/>
              <a:ext cx="2261662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Szövegdoboz 22">
              <a:extLst>
                <a:ext uri="{FF2B5EF4-FFF2-40B4-BE49-F238E27FC236}">
                  <a16:creationId xmlns:a16="http://schemas.microsoft.com/office/drawing/2014/main" id="{F3AC6BDC-9A5A-CB4B-821D-FD3F0145A512}"/>
                </a:ext>
              </a:extLst>
            </p:cNvPr>
            <p:cNvSpPr txBox="1"/>
            <p:nvPr/>
          </p:nvSpPr>
          <p:spPr>
            <a:xfrm>
              <a:off x="3872414" y="3827573"/>
              <a:ext cx="22746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GEORGIKON CAMPUS</a:t>
              </a:r>
            </a:p>
          </p:txBody>
        </p:sp>
        <p:sp>
          <p:nvSpPr>
            <p:cNvPr id="33" name="Vágott nyíl jobbra 32">
              <a:extLst>
                <a:ext uri="{FF2B5EF4-FFF2-40B4-BE49-F238E27FC236}">
                  <a16:creationId xmlns:a16="http://schemas.microsoft.com/office/drawing/2014/main" id="{1D1916FF-1488-8E47-8912-9B276C19FF43}"/>
                </a:ext>
              </a:extLst>
            </p:cNvPr>
            <p:cNvSpPr/>
            <p:nvPr/>
          </p:nvSpPr>
          <p:spPr>
            <a:xfrm rot="4105360">
              <a:off x="4769895" y="4410014"/>
              <a:ext cx="479652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8ADCBC77-03E3-A244-AB7E-42C08F39DDD0}"/>
              </a:ext>
            </a:extLst>
          </p:cNvPr>
          <p:cNvGrpSpPr/>
          <p:nvPr/>
        </p:nvGrpSpPr>
        <p:grpSpPr>
          <a:xfrm>
            <a:off x="9674569" y="2587286"/>
            <a:ext cx="1662431" cy="1052730"/>
            <a:chOff x="9674569" y="2587286"/>
            <a:chExt cx="1662431" cy="1052730"/>
          </a:xfrm>
        </p:grpSpPr>
        <p:sp>
          <p:nvSpPr>
            <p:cNvPr id="71" name="Romboid 70">
              <a:extLst>
                <a:ext uri="{FF2B5EF4-FFF2-40B4-BE49-F238E27FC236}">
                  <a16:creationId xmlns:a16="http://schemas.microsoft.com/office/drawing/2014/main" id="{10751C5F-5E0D-D448-8188-F51D48974A9A}"/>
                </a:ext>
              </a:extLst>
            </p:cNvPr>
            <p:cNvSpPr/>
            <p:nvPr/>
          </p:nvSpPr>
          <p:spPr>
            <a:xfrm>
              <a:off x="9674569" y="3252968"/>
              <a:ext cx="1640658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E7544AFA-D143-6D47-B7E1-6F60B209B52D}"/>
                </a:ext>
              </a:extLst>
            </p:cNvPr>
            <p:cNvSpPr txBox="1"/>
            <p:nvPr/>
          </p:nvSpPr>
          <p:spPr>
            <a:xfrm>
              <a:off x="9726265" y="3282567"/>
              <a:ext cx="161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NYÍRBÁTOR</a:t>
              </a:r>
            </a:p>
          </p:txBody>
        </p:sp>
        <p:sp>
          <p:nvSpPr>
            <p:cNvPr id="34" name="Vágott nyíl jobbra 33">
              <a:extLst>
                <a:ext uri="{FF2B5EF4-FFF2-40B4-BE49-F238E27FC236}">
                  <a16:creationId xmlns:a16="http://schemas.microsoft.com/office/drawing/2014/main" id="{303F3D6B-E6F3-DC40-8626-0543715B38D4}"/>
                </a:ext>
              </a:extLst>
            </p:cNvPr>
            <p:cNvSpPr/>
            <p:nvPr/>
          </p:nvSpPr>
          <p:spPr>
            <a:xfrm rot="17751583">
              <a:off x="10606725" y="2774049"/>
              <a:ext cx="589525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5878F2E2-AA85-1644-8C11-74378B6DBC08}"/>
              </a:ext>
            </a:extLst>
          </p:cNvPr>
          <p:cNvGrpSpPr/>
          <p:nvPr/>
        </p:nvGrpSpPr>
        <p:grpSpPr>
          <a:xfrm>
            <a:off x="9639900" y="1487233"/>
            <a:ext cx="2197753" cy="655181"/>
            <a:chOff x="9639900" y="1487233"/>
            <a:chExt cx="2197753" cy="655181"/>
          </a:xfrm>
        </p:grpSpPr>
        <p:sp>
          <p:nvSpPr>
            <p:cNvPr id="70" name="Romboid 69">
              <a:extLst>
                <a:ext uri="{FF2B5EF4-FFF2-40B4-BE49-F238E27FC236}">
                  <a16:creationId xmlns:a16="http://schemas.microsoft.com/office/drawing/2014/main" id="{C39BB0B7-16C6-DE44-896A-096D857798D5}"/>
                </a:ext>
              </a:extLst>
            </p:cNvPr>
            <p:cNvSpPr/>
            <p:nvPr/>
          </p:nvSpPr>
          <p:spPr>
            <a:xfrm>
              <a:off x="9639900" y="1487233"/>
              <a:ext cx="1640658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Vágott nyíl jobbra 34">
              <a:extLst>
                <a:ext uri="{FF2B5EF4-FFF2-40B4-BE49-F238E27FC236}">
                  <a16:creationId xmlns:a16="http://schemas.microsoft.com/office/drawing/2014/main" id="{B6DE9BC9-6FE0-9E48-B07B-EB8278A51E43}"/>
                </a:ext>
              </a:extLst>
            </p:cNvPr>
            <p:cNvSpPr/>
            <p:nvPr/>
          </p:nvSpPr>
          <p:spPr>
            <a:xfrm rot="2492186">
              <a:off x="11248128" y="1926414"/>
              <a:ext cx="589525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7" name="Szövegdoboz 36">
              <a:extLst>
                <a:ext uri="{FF2B5EF4-FFF2-40B4-BE49-F238E27FC236}">
                  <a16:creationId xmlns:a16="http://schemas.microsoft.com/office/drawing/2014/main" id="{8A275E1A-1371-8449-8E49-53926F2879FE}"/>
                </a:ext>
              </a:extLst>
            </p:cNvPr>
            <p:cNvSpPr txBox="1"/>
            <p:nvPr/>
          </p:nvSpPr>
          <p:spPr>
            <a:xfrm>
              <a:off x="9654861" y="1512003"/>
              <a:ext cx="161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BEREGSZÁSZ</a:t>
              </a:r>
            </a:p>
          </p:txBody>
        </p:sp>
      </p:grp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F1495EF3-08EB-F743-91B0-92B09E434CEE}"/>
              </a:ext>
            </a:extLst>
          </p:cNvPr>
          <p:cNvGrpSpPr/>
          <p:nvPr/>
        </p:nvGrpSpPr>
        <p:grpSpPr>
          <a:xfrm>
            <a:off x="8368182" y="5828384"/>
            <a:ext cx="1342748" cy="547308"/>
            <a:chOff x="8368182" y="5828384"/>
            <a:chExt cx="1342748" cy="547308"/>
          </a:xfrm>
        </p:grpSpPr>
        <p:sp>
          <p:nvSpPr>
            <p:cNvPr id="76" name="Romboid 75">
              <a:extLst>
                <a:ext uri="{FF2B5EF4-FFF2-40B4-BE49-F238E27FC236}">
                  <a16:creationId xmlns:a16="http://schemas.microsoft.com/office/drawing/2014/main" id="{5F8F5271-0765-B448-9CFC-0CAFBCC34B8C}"/>
                </a:ext>
              </a:extLst>
            </p:cNvPr>
            <p:cNvSpPr/>
            <p:nvPr/>
          </p:nvSpPr>
          <p:spPr>
            <a:xfrm>
              <a:off x="8629347" y="5988644"/>
              <a:ext cx="1060184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Szövegdoboz 38">
              <a:extLst>
                <a:ext uri="{FF2B5EF4-FFF2-40B4-BE49-F238E27FC236}">
                  <a16:creationId xmlns:a16="http://schemas.microsoft.com/office/drawing/2014/main" id="{5C2732B2-A6DC-A345-98DA-6273BA976AF8}"/>
                </a:ext>
              </a:extLst>
            </p:cNvPr>
            <p:cNvSpPr txBox="1"/>
            <p:nvPr/>
          </p:nvSpPr>
          <p:spPr>
            <a:xfrm>
              <a:off x="8629346" y="6023429"/>
              <a:ext cx="10815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ZENTA</a:t>
              </a:r>
            </a:p>
          </p:txBody>
        </p:sp>
        <p:sp>
          <p:nvSpPr>
            <p:cNvPr id="40" name="Vágott nyíl jobbra 39">
              <a:extLst>
                <a:ext uri="{FF2B5EF4-FFF2-40B4-BE49-F238E27FC236}">
                  <a16:creationId xmlns:a16="http://schemas.microsoft.com/office/drawing/2014/main" id="{B70977D2-A33E-D84A-8878-622AFCCEB86B}"/>
                </a:ext>
              </a:extLst>
            </p:cNvPr>
            <p:cNvSpPr/>
            <p:nvPr/>
          </p:nvSpPr>
          <p:spPr>
            <a:xfrm rot="13796483">
              <a:off x="8295368" y="5901198"/>
              <a:ext cx="361627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92BA3DCF-84EF-4147-8538-BCF6C9748B32}"/>
              </a:ext>
            </a:extLst>
          </p:cNvPr>
          <p:cNvGrpSpPr/>
          <p:nvPr/>
        </p:nvGrpSpPr>
        <p:grpSpPr>
          <a:xfrm>
            <a:off x="9820761" y="4711275"/>
            <a:ext cx="2309691" cy="400210"/>
            <a:chOff x="9635372" y="4825441"/>
            <a:chExt cx="2309691" cy="400210"/>
          </a:xfrm>
        </p:grpSpPr>
        <p:sp>
          <p:nvSpPr>
            <p:cNvPr id="77" name="Romboid 76">
              <a:extLst>
                <a:ext uri="{FF2B5EF4-FFF2-40B4-BE49-F238E27FC236}">
                  <a16:creationId xmlns:a16="http://schemas.microsoft.com/office/drawing/2014/main" id="{37EB9613-EC0C-BD4B-BE58-4B2A05AD03E9}"/>
                </a:ext>
              </a:extLst>
            </p:cNvPr>
            <p:cNvSpPr/>
            <p:nvPr/>
          </p:nvSpPr>
          <p:spPr>
            <a:xfrm>
              <a:off x="9635372" y="4825441"/>
              <a:ext cx="1719462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4" name="Szövegdoboz 43">
              <a:extLst>
                <a:ext uri="{FF2B5EF4-FFF2-40B4-BE49-F238E27FC236}">
                  <a16:creationId xmlns:a16="http://schemas.microsoft.com/office/drawing/2014/main" id="{8D8E0642-F65D-1F49-AB8D-F7C33181D7A5}"/>
                </a:ext>
              </a:extLst>
            </p:cNvPr>
            <p:cNvSpPr txBox="1"/>
            <p:nvPr/>
          </p:nvSpPr>
          <p:spPr>
            <a:xfrm>
              <a:off x="9774131" y="4867474"/>
              <a:ext cx="161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CSÍKSZEREDA</a:t>
              </a:r>
            </a:p>
          </p:txBody>
        </p:sp>
        <p:sp>
          <p:nvSpPr>
            <p:cNvPr id="45" name="Vágott nyíl jobbra 44">
              <a:extLst>
                <a:ext uri="{FF2B5EF4-FFF2-40B4-BE49-F238E27FC236}">
                  <a16:creationId xmlns:a16="http://schemas.microsoft.com/office/drawing/2014/main" id="{B7912BE1-82D2-C743-9B07-FC3CE93C5804}"/>
                </a:ext>
              </a:extLst>
            </p:cNvPr>
            <p:cNvSpPr/>
            <p:nvPr/>
          </p:nvSpPr>
          <p:spPr>
            <a:xfrm rot="990349">
              <a:off x="11355538" y="5009651"/>
              <a:ext cx="589525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34D9376B-2FAC-0D41-8CB6-9D49D9D06E3E}"/>
              </a:ext>
            </a:extLst>
          </p:cNvPr>
          <p:cNvGrpSpPr/>
          <p:nvPr/>
        </p:nvGrpSpPr>
        <p:grpSpPr>
          <a:xfrm>
            <a:off x="8998504" y="4208104"/>
            <a:ext cx="2900830" cy="563837"/>
            <a:chOff x="8998504" y="4208104"/>
            <a:chExt cx="2900830" cy="563837"/>
          </a:xfrm>
        </p:grpSpPr>
        <p:sp>
          <p:nvSpPr>
            <p:cNvPr id="46" name="Vágott nyíl jobbra 45">
              <a:extLst>
                <a:ext uri="{FF2B5EF4-FFF2-40B4-BE49-F238E27FC236}">
                  <a16:creationId xmlns:a16="http://schemas.microsoft.com/office/drawing/2014/main" id="{47DA1F8D-5516-6049-955A-A3FB02FB903A}"/>
                </a:ext>
              </a:extLst>
            </p:cNvPr>
            <p:cNvSpPr/>
            <p:nvPr/>
          </p:nvSpPr>
          <p:spPr>
            <a:xfrm rot="2121273">
              <a:off x="11309809" y="4555941"/>
              <a:ext cx="589525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Romboid 71">
              <a:extLst>
                <a:ext uri="{FF2B5EF4-FFF2-40B4-BE49-F238E27FC236}">
                  <a16:creationId xmlns:a16="http://schemas.microsoft.com/office/drawing/2014/main" id="{1C618AD4-727B-7346-ADFC-67DDF9F1E1E4}"/>
                </a:ext>
              </a:extLst>
            </p:cNvPr>
            <p:cNvSpPr/>
            <p:nvPr/>
          </p:nvSpPr>
          <p:spPr>
            <a:xfrm>
              <a:off x="9039308" y="4208104"/>
              <a:ext cx="2261662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8" name="Szövegdoboz 47">
              <a:extLst>
                <a:ext uri="{FF2B5EF4-FFF2-40B4-BE49-F238E27FC236}">
                  <a16:creationId xmlns:a16="http://schemas.microsoft.com/office/drawing/2014/main" id="{36259897-0A14-AB42-AA63-04401AA25887}"/>
                </a:ext>
              </a:extLst>
            </p:cNvPr>
            <p:cNvSpPr txBox="1"/>
            <p:nvPr/>
          </p:nvSpPr>
          <p:spPr>
            <a:xfrm>
              <a:off x="8998504" y="4236740"/>
              <a:ext cx="22616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SZÉKELYUDVARHELY</a:t>
              </a:r>
            </a:p>
          </p:txBody>
        </p:sp>
      </p:grpSp>
      <p:sp>
        <p:nvSpPr>
          <p:cNvPr id="68" name="Romboid 67">
            <a:extLst>
              <a:ext uri="{FF2B5EF4-FFF2-40B4-BE49-F238E27FC236}">
                <a16:creationId xmlns:a16="http://schemas.microsoft.com/office/drawing/2014/main" id="{41626B56-F185-8E4E-920F-00D411D397CC}"/>
              </a:ext>
            </a:extLst>
          </p:cNvPr>
          <p:cNvSpPr/>
          <p:nvPr/>
        </p:nvSpPr>
        <p:spPr>
          <a:xfrm>
            <a:off x="-40526" y="1567721"/>
            <a:ext cx="4058109" cy="4504747"/>
          </a:xfrm>
          <a:prstGeom prst="parallelogram">
            <a:avLst>
              <a:gd name="adj" fmla="val 8190"/>
            </a:avLst>
          </a:prstGeom>
          <a:gradFill>
            <a:gsLst>
              <a:gs pos="0">
                <a:srgbClr val="0E2D3C"/>
              </a:gs>
              <a:gs pos="100000">
                <a:srgbClr val="1C506A"/>
              </a:gs>
            </a:gsLst>
            <a:path path="circle">
              <a:fillToRect l="50000" t="50000" r="50000" b="50000"/>
            </a:path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Téglalap 49">
            <a:extLst>
              <a:ext uri="{FF2B5EF4-FFF2-40B4-BE49-F238E27FC236}">
                <a16:creationId xmlns:a16="http://schemas.microsoft.com/office/drawing/2014/main" id="{37D91571-E507-094D-84B5-D20DEED8D6F7}"/>
              </a:ext>
            </a:extLst>
          </p:cNvPr>
          <p:cNvSpPr/>
          <p:nvPr/>
        </p:nvSpPr>
        <p:spPr>
          <a:xfrm>
            <a:off x="335437" y="1680757"/>
            <a:ext cx="346934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00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Szent István Campus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Budai Campus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Károly Róbert Campus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Georgikon Campus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Kaposvári Campus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u-HU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Szarvasi</a:t>
            </a:r>
            <a:r>
              <a:rPr lang="hu-HU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Képzési hely </a:t>
            </a:r>
          </a:p>
          <a:p>
            <a:endParaRPr lang="hu-HU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000" b="1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KÜLHONI KÉPZÉSI HELYEINK:</a:t>
            </a:r>
          </a:p>
          <a:p>
            <a:endParaRPr lang="hu-HU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Beregszász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Révkomárom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Zenta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Csíkszereda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hu-HU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Székelyudvarhely</a:t>
            </a:r>
            <a:endParaRPr lang="hu-HU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hu-HU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DDDCD688-971B-1849-AF0D-A8874FC22360}"/>
              </a:ext>
            </a:extLst>
          </p:cNvPr>
          <p:cNvGrpSpPr/>
          <p:nvPr/>
        </p:nvGrpSpPr>
        <p:grpSpPr>
          <a:xfrm>
            <a:off x="6498652" y="3660921"/>
            <a:ext cx="2296486" cy="1029187"/>
            <a:chOff x="6498652" y="3660921"/>
            <a:chExt cx="2296486" cy="1029187"/>
          </a:xfrm>
        </p:grpSpPr>
        <p:sp>
          <p:nvSpPr>
            <p:cNvPr id="24" name="Vágott nyíl jobbra 23">
              <a:extLst>
                <a:ext uri="{FF2B5EF4-FFF2-40B4-BE49-F238E27FC236}">
                  <a16:creationId xmlns:a16="http://schemas.microsoft.com/office/drawing/2014/main" id="{5B9B7B05-EF13-604B-83E2-4DCA8FF8C4EF}"/>
                </a:ext>
              </a:extLst>
            </p:cNvPr>
            <p:cNvSpPr/>
            <p:nvPr/>
          </p:nvSpPr>
          <p:spPr>
            <a:xfrm rot="15377416">
              <a:off x="7692729" y="3847684"/>
              <a:ext cx="589525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3" name="Romboid 72">
              <a:extLst>
                <a:ext uri="{FF2B5EF4-FFF2-40B4-BE49-F238E27FC236}">
                  <a16:creationId xmlns:a16="http://schemas.microsoft.com/office/drawing/2014/main" id="{9C696998-FB46-5C4C-B07B-F5FC6A2E1C28}"/>
                </a:ext>
              </a:extLst>
            </p:cNvPr>
            <p:cNvSpPr/>
            <p:nvPr/>
          </p:nvSpPr>
          <p:spPr>
            <a:xfrm>
              <a:off x="6498652" y="4303060"/>
              <a:ext cx="2261662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2" name="Szövegdoboz 61">
              <a:extLst>
                <a:ext uri="{FF2B5EF4-FFF2-40B4-BE49-F238E27FC236}">
                  <a16:creationId xmlns:a16="http://schemas.microsoft.com/office/drawing/2014/main" id="{325041B3-B560-3143-B834-CDF84261789D}"/>
                </a:ext>
              </a:extLst>
            </p:cNvPr>
            <p:cNvSpPr txBox="1"/>
            <p:nvPr/>
          </p:nvSpPr>
          <p:spPr>
            <a:xfrm>
              <a:off x="6538420" y="4320762"/>
              <a:ext cx="22567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SZENT ISTVÁN CAMPUS</a:t>
              </a:r>
            </a:p>
          </p:txBody>
        </p:sp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E58208ED-AA9F-044B-9FB3-F64AC7202383}"/>
              </a:ext>
            </a:extLst>
          </p:cNvPr>
          <p:cNvGrpSpPr/>
          <p:nvPr/>
        </p:nvGrpSpPr>
        <p:grpSpPr>
          <a:xfrm>
            <a:off x="6538420" y="2550627"/>
            <a:ext cx="1685949" cy="1015781"/>
            <a:chOff x="6538420" y="2550627"/>
            <a:chExt cx="1685949" cy="1015781"/>
          </a:xfrm>
        </p:grpSpPr>
        <p:sp>
          <p:nvSpPr>
            <p:cNvPr id="16" name="Vágott nyíl jobbra 15">
              <a:extLst>
                <a:ext uri="{FF2B5EF4-FFF2-40B4-BE49-F238E27FC236}">
                  <a16:creationId xmlns:a16="http://schemas.microsoft.com/office/drawing/2014/main" id="{2CDF2461-BB1B-9D47-8803-D24495A534ED}"/>
                </a:ext>
              </a:extLst>
            </p:cNvPr>
            <p:cNvSpPr/>
            <p:nvPr/>
          </p:nvSpPr>
          <p:spPr>
            <a:xfrm rot="4655458">
              <a:off x="6985081" y="3214384"/>
              <a:ext cx="488049" cy="216000"/>
            </a:xfrm>
            <a:prstGeom prst="notched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7" name="Romboid 66">
              <a:extLst>
                <a:ext uri="{FF2B5EF4-FFF2-40B4-BE49-F238E27FC236}">
                  <a16:creationId xmlns:a16="http://schemas.microsoft.com/office/drawing/2014/main" id="{E25BBDDC-E3E5-AD47-8641-C05BD60BC636}"/>
                </a:ext>
              </a:extLst>
            </p:cNvPr>
            <p:cNvSpPr/>
            <p:nvPr/>
          </p:nvSpPr>
          <p:spPr>
            <a:xfrm>
              <a:off x="6538420" y="2550627"/>
              <a:ext cx="1685949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Szövegdoboz 64">
              <a:extLst>
                <a:ext uri="{FF2B5EF4-FFF2-40B4-BE49-F238E27FC236}">
                  <a16:creationId xmlns:a16="http://schemas.microsoft.com/office/drawing/2014/main" id="{98BD197E-4D14-A44A-AC34-F347EAC0F1A2}"/>
                </a:ext>
              </a:extLst>
            </p:cNvPr>
            <p:cNvSpPr txBox="1"/>
            <p:nvPr/>
          </p:nvSpPr>
          <p:spPr>
            <a:xfrm>
              <a:off x="6572664" y="2600068"/>
              <a:ext cx="161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BUDAI CAMPUS</a:t>
              </a:r>
            </a:p>
          </p:txBody>
        </p:sp>
      </p:grpSp>
      <p:grpSp>
        <p:nvGrpSpPr>
          <p:cNvPr id="56" name="Csoportba foglalás 55">
            <a:extLst>
              <a:ext uri="{FF2B5EF4-FFF2-40B4-BE49-F238E27FC236}">
                <a16:creationId xmlns:a16="http://schemas.microsoft.com/office/drawing/2014/main" id="{3AAADD06-209D-4433-BDA3-DC384863A57B}"/>
              </a:ext>
            </a:extLst>
          </p:cNvPr>
          <p:cNvGrpSpPr/>
          <p:nvPr/>
        </p:nvGrpSpPr>
        <p:grpSpPr>
          <a:xfrm>
            <a:off x="9448432" y="5154743"/>
            <a:ext cx="1749494" cy="387048"/>
            <a:chOff x="9635372" y="4825441"/>
            <a:chExt cx="1749494" cy="387048"/>
          </a:xfrm>
        </p:grpSpPr>
        <p:sp>
          <p:nvSpPr>
            <p:cNvPr id="57" name="Romboid 56">
              <a:extLst>
                <a:ext uri="{FF2B5EF4-FFF2-40B4-BE49-F238E27FC236}">
                  <a16:creationId xmlns:a16="http://schemas.microsoft.com/office/drawing/2014/main" id="{A958B37C-3B8F-46E2-800D-1B7FFF46216A}"/>
                </a:ext>
              </a:extLst>
            </p:cNvPr>
            <p:cNvSpPr/>
            <p:nvPr/>
          </p:nvSpPr>
          <p:spPr>
            <a:xfrm>
              <a:off x="9635372" y="4825441"/>
              <a:ext cx="1719462" cy="387048"/>
            </a:xfrm>
            <a:prstGeom prst="parallelogram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8" name="Szövegdoboz 57">
              <a:extLst>
                <a:ext uri="{FF2B5EF4-FFF2-40B4-BE49-F238E27FC236}">
                  <a16:creationId xmlns:a16="http://schemas.microsoft.com/office/drawing/2014/main" id="{3BF11C67-0C65-48F4-ABDE-57C355B9FD93}"/>
                </a:ext>
              </a:extLst>
            </p:cNvPr>
            <p:cNvSpPr txBox="1"/>
            <p:nvPr/>
          </p:nvSpPr>
          <p:spPr>
            <a:xfrm>
              <a:off x="9774131" y="4867474"/>
              <a:ext cx="16107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SZARVAS</a:t>
              </a:r>
            </a:p>
          </p:txBody>
        </p:sp>
      </p:grpSp>
      <p:sp>
        <p:nvSpPr>
          <p:cNvPr id="14" name="Vágott nyíl jobbra 39">
            <a:extLst>
              <a:ext uri="{FF2B5EF4-FFF2-40B4-BE49-F238E27FC236}">
                <a16:creationId xmlns:a16="http://schemas.microsoft.com/office/drawing/2014/main" id="{914A6939-AD7C-4B82-8AE8-DE3C991ABE8A}"/>
              </a:ext>
            </a:extLst>
          </p:cNvPr>
          <p:cNvSpPr/>
          <p:nvPr/>
        </p:nvSpPr>
        <p:spPr>
          <a:xfrm rot="13796483">
            <a:off x="9267619" y="4783996"/>
            <a:ext cx="361627" cy="216000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0" name="Kép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7295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5" grpId="0"/>
      <p:bldP spid="68" grpId="0" animBg="1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54B04FC-9BE2-5642-B815-0A1563576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-1"/>
            <a:ext cx="12192007" cy="6858002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54EF6569-A197-514E-AF19-DFE3920A5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350" y="1784350"/>
            <a:ext cx="3289300" cy="328930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2E0489C7-E4E6-9345-8B3C-C5E03E41F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78" y="2419849"/>
            <a:ext cx="2018302" cy="2018302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79F9B7B8-D70C-874D-8937-60FC30151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988" y="385307"/>
            <a:ext cx="2018302" cy="2018302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6B2BA630-CB1F-4D46-AE92-9B8B5AD86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988" y="4454391"/>
            <a:ext cx="2018302" cy="2018302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95B2E5AE-0F35-CA4B-B301-BE0A444EB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283335"/>
            <a:ext cx="977900" cy="330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AD03682C-B4DB-0B48-8910-A5281E703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05462">
            <a:off x="7556647" y="2064603"/>
            <a:ext cx="977900" cy="330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0D775258-B5BA-8D46-8A72-E3401AC59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648140">
            <a:off x="7587534" y="4516359"/>
            <a:ext cx="977900" cy="330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Szövegdoboz 31">
            <a:extLst>
              <a:ext uri="{FF2B5EF4-FFF2-40B4-BE49-F238E27FC236}">
                <a16:creationId xmlns:a16="http://schemas.microsoft.com/office/drawing/2014/main" id="{86A47F59-5416-B34B-88E8-2651510B462E}"/>
              </a:ext>
            </a:extLst>
          </p:cNvPr>
          <p:cNvSpPr txBox="1"/>
          <p:nvPr/>
        </p:nvSpPr>
        <p:spPr>
          <a:xfrm>
            <a:off x="1295944" y="2659702"/>
            <a:ext cx="1386840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  <a:p>
            <a:pPr algn="ctr"/>
            <a:r>
              <a:rPr lang="hu-HU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KÉPZÉSI TERÜLET 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EFC905DC-4AD5-D24B-8974-3CCB0C44A00A}"/>
              </a:ext>
            </a:extLst>
          </p:cNvPr>
          <p:cNvSpPr txBox="1"/>
          <p:nvPr/>
        </p:nvSpPr>
        <p:spPr>
          <a:xfrm>
            <a:off x="8808152" y="655794"/>
            <a:ext cx="1386840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  <a:p>
            <a:pPr algn="ctr"/>
            <a:r>
              <a:rPr lang="hu-HU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HAZAI</a:t>
            </a:r>
          </a:p>
          <a:p>
            <a:pPr algn="ctr"/>
            <a:r>
              <a:rPr lang="hu-HU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CAMPUS 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BBCF84B5-FB88-D349-A697-906C461AEB6C}"/>
              </a:ext>
            </a:extLst>
          </p:cNvPr>
          <p:cNvSpPr txBox="1"/>
          <p:nvPr/>
        </p:nvSpPr>
        <p:spPr>
          <a:xfrm>
            <a:off x="8852726" y="4586379"/>
            <a:ext cx="1386840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  <a:p>
            <a:pPr algn="ctr"/>
            <a:r>
              <a:rPr lang="hu-HU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KÜLHONI </a:t>
            </a:r>
          </a:p>
          <a:p>
            <a:pPr algn="ctr"/>
            <a:r>
              <a:rPr lang="hu-HU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KÉPZÉSI</a:t>
            </a:r>
          </a:p>
          <a:p>
            <a:pPr algn="ctr"/>
            <a:r>
              <a:rPr lang="hu-HU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HELY </a:t>
            </a:r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E00C3405-3E7A-E54D-A113-71F63D5BC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691958" y="3200557"/>
            <a:ext cx="1619227" cy="456885"/>
          </a:xfrm>
          <a:prstGeom prst="rect">
            <a:avLst/>
          </a:prstGeom>
        </p:spPr>
      </p:pic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B6885046-1CAD-3149-8F5F-5ACE5785121C}"/>
              </a:ext>
            </a:extLst>
          </p:cNvPr>
          <p:cNvGrpSpPr/>
          <p:nvPr/>
        </p:nvGrpSpPr>
        <p:grpSpPr>
          <a:xfrm>
            <a:off x="0" y="-189433"/>
            <a:ext cx="7359611" cy="2997959"/>
            <a:chOff x="2371360" y="1865510"/>
            <a:chExt cx="7772400" cy="3187074"/>
          </a:xfrm>
          <a:gradFill>
            <a:gsLst>
              <a:gs pos="0">
                <a:srgbClr val="1C506A"/>
              </a:gs>
              <a:gs pos="50000">
                <a:srgbClr val="256C8F"/>
              </a:gs>
              <a:gs pos="100000">
                <a:srgbClr val="3595C6"/>
              </a:gs>
            </a:gsLst>
            <a:lin ang="0" scaled="1"/>
          </a:gradFill>
          <a:effectLst>
            <a:outerShdw blurRad="1270000" dist="50800" dir="5400000" sx="25000" sy="25000" algn="ctr" rotWithShape="0">
              <a:srgbClr val="000000">
                <a:alpha val="40000"/>
              </a:srgbClr>
            </a:outerShdw>
          </a:effectLst>
        </p:grpSpPr>
        <p:sp>
          <p:nvSpPr>
            <p:cNvPr id="29" name="Téglalap 66">
              <a:extLst>
                <a:ext uri="{FF2B5EF4-FFF2-40B4-BE49-F238E27FC236}">
                  <a16:creationId xmlns:a16="http://schemas.microsoft.com/office/drawing/2014/main" id="{C0D7314A-3190-5449-9D99-6A0502EA5C88}"/>
                </a:ext>
              </a:extLst>
            </p:cNvPr>
            <p:cNvSpPr/>
            <p:nvPr/>
          </p:nvSpPr>
          <p:spPr>
            <a:xfrm>
              <a:off x="2371360" y="2056111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477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" name="Téglalap 66">
              <a:extLst>
                <a:ext uri="{FF2B5EF4-FFF2-40B4-BE49-F238E27FC236}">
                  <a16:creationId xmlns:a16="http://schemas.microsoft.com/office/drawing/2014/main" id="{4581329D-1658-E441-8A8B-72B6E94E932E}"/>
                </a:ext>
              </a:extLst>
            </p:cNvPr>
            <p:cNvSpPr/>
            <p:nvPr/>
          </p:nvSpPr>
          <p:spPr>
            <a:xfrm>
              <a:off x="2371360" y="1865510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D3F69C00-3978-3742-85AC-396661B394D9}"/>
              </a:ext>
            </a:extLst>
          </p:cNvPr>
          <p:cNvSpPr txBox="1"/>
          <p:nvPr/>
        </p:nvSpPr>
        <p:spPr>
          <a:xfrm>
            <a:off x="983978" y="166846"/>
            <a:ext cx="53813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4400" b="1">
                <a:solidFill>
                  <a:schemeClr val="bg1"/>
                </a:solidFill>
              </a:rPr>
              <a:t>FŐBB ADATOK I.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68" y="2417064"/>
            <a:ext cx="3179064" cy="2023872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0878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8D75371-D81B-CA48-8DA8-3D01374E7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57"/>
            <a:ext cx="12191999" cy="6863513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D4374D50-DFF4-494F-B105-F86E42E47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" y="2151896"/>
            <a:ext cx="4965340" cy="3615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304C48BA-E29C-F64E-92E1-5BA7A3A4BACC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9529514" y="1918996"/>
            <a:ext cx="1852853" cy="4934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B4737D48-10AE-6F45-8B00-B419BEC06B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4324681" y="1776614"/>
            <a:ext cx="2866566" cy="5077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0E47110-83BD-2E49-A2B1-D8CC635FC205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7284229" y="2157562"/>
            <a:ext cx="2126381" cy="4695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églalap 26">
            <a:extLst>
              <a:ext uri="{FF2B5EF4-FFF2-40B4-BE49-F238E27FC236}">
                <a16:creationId xmlns:a16="http://schemas.microsoft.com/office/drawing/2014/main" id="{A14E3764-9C5A-DC41-8BE4-77039E573838}"/>
              </a:ext>
            </a:extLst>
          </p:cNvPr>
          <p:cNvSpPr/>
          <p:nvPr/>
        </p:nvSpPr>
        <p:spPr>
          <a:xfrm>
            <a:off x="738541" y="2772946"/>
            <a:ext cx="3426598" cy="2462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44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TÖBB MINT</a:t>
            </a:r>
          </a:p>
          <a:p>
            <a:pPr algn="ctr"/>
            <a:r>
              <a:rPr lang="hu-HU" sz="6600" b="1" i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13 000</a:t>
            </a:r>
          </a:p>
          <a:p>
            <a:pPr algn="ctr"/>
            <a:r>
              <a:rPr lang="hu-HU" sz="44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HALLGATÓ</a:t>
            </a:r>
            <a:endParaRPr lang="hu-HU" sz="4400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B60BB4CD-A263-3B43-9008-8B3C3559E5F1}"/>
              </a:ext>
            </a:extLst>
          </p:cNvPr>
          <p:cNvGrpSpPr/>
          <p:nvPr/>
        </p:nvGrpSpPr>
        <p:grpSpPr>
          <a:xfrm>
            <a:off x="0" y="-189433"/>
            <a:ext cx="7359611" cy="2997959"/>
            <a:chOff x="2371360" y="1865510"/>
            <a:chExt cx="7772400" cy="3187074"/>
          </a:xfrm>
          <a:gradFill>
            <a:gsLst>
              <a:gs pos="0">
                <a:srgbClr val="1C506A"/>
              </a:gs>
              <a:gs pos="50000">
                <a:srgbClr val="256C8F"/>
              </a:gs>
              <a:gs pos="100000">
                <a:srgbClr val="3595C6"/>
              </a:gs>
            </a:gsLst>
            <a:lin ang="0" scaled="1"/>
          </a:gradFill>
          <a:effectLst>
            <a:outerShdw blurRad="1270000" dist="50800" dir="5400000" sx="25000" sy="25000" algn="ctr" rotWithShape="0">
              <a:srgbClr val="000000">
                <a:alpha val="40000"/>
              </a:srgbClr>
            </a:outerShdw>
          </a:effectLst>
        </p:grpSpPr>
        <p:sp>
          <p:nvSpPr>
            <p:cNvPr id="21" name="Téglalap 66">
              <a:extLst>
                <a:ext uri="{FF2B5EF4-FFF2-40B4-BE49-F238E27FC236}">
                  <a16:creationId xmlns:a16="http://schemas.microsoft.com/office/drawing/2014/main" id="{C805B839-A8C3-E941-87D6-DBE522EA3A49}"/>
                </a:ext>
              </a:extLst>
            </p:cNvPr>
            <p:cNvSpPr/>
            <p:nvPr/>
          </p:nvSpPr>
          <p:spPr>
            <a:xfrm>
              <a:off x="2371360" y="2056111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477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Téglalap 66">
              <a:extLst>
                <a:ext uri="{FF2B5EF4-FFF2-40B4-BE49-F238E27FC236}">
                  <a16:creationId xmlns:a16="http://schemas.microsoft.com/office/drawing/2014/main" id="{B2C46472-F020-EA4B-ACB0-08267B3D6D0C}"/>
                </a:ext>
              </a:extLst>
            </p:cNvPr>
            <p:cNvSpPr/>
            <p:nvPr/>
          </p:nvSpPr>
          <p:spPr>
            <a:xfrm>
              <a:off x="2371360" y="1865510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1ED16319-ACC4-9344-8FCF-17664583B6DE}"/>
              </a:ext>
            </a:extLst>
          </p:cNvPr>
          <p:cNvSpPr txBox="1"/>
          <p:nvPr/>
        </p:nvSpPr>
        <p:spPr>
          <a:xfrm>
            <a:off x="983978" y="166846"/>
            <a:ext cx="53813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4400" b="1">
                <a:solidFill>
                  <a:schemeClr val="bg1"/>
                </a:solidFill>
              </a:rPr>
              <a:t>FŐBB ADATOK II.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4555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CD47BF4C-74D3-8D43-A2A9-FBAD7E0819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7F708DD-8E45-664C-A998-1DDDB9D71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57"/>
            <a:ext cx="12191999" cy="6863513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74536F08-6E91-2249-AD3E-06BC855C1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20" y="2203848"/>
            <a:ext cx="4965340" cy="3615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5EE32D4-D1FE-1043-88BE-5C549BAACAB4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9529515" y="1923309"/>
            <a:ext cx="1852853" cy="4934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93F9A35-DCF9-9248-A152-F29EE91A93C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324681" y="2328553"/>
            <a:ext cx="2557371" cy="4529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3783330-F8A9-AD48-99C8-9DE02744CE0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7119859" y="1609655"/>
            <a:ext cx="2376478" cy="5247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églalap 15">
            <a:extLst>
              <a:ext uri="{FF2B5EF4-FFF2-40B4-BE49-F238E27FC236}">
                <a16:creationId xmlns:a16="http://schemas.microsoft.com/office/drawing/2014/main" id="{F23B8451-43C9-7747-BF35-1814DB646D5C}"/>
              </a:ext>
            </a:extLst>
          </p:cNvPr>
          <p:cNvSpPr/>
          <p:nvPr/>
        </p:nvSpPr>
        <p:spPr>
          <a:xfrm>
            <a:off x="779180" y="2179809"/>
            <a:ext cx="3426598" cy="3570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5400" b="1" i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</a:p>
          <a:p>
            <a:pPr algn="ctr"/>
            <a:r>
              <a:rPr lang="hu-HU" sz="4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NEMZETKÖZI HALLGATÓ</a:t>
            </a:r>
          </a:p>
          <a:p>
            <a:pPr algn="ctr"/>
            <a:r>
              <a:rPr lang="hu-HU" sz="4800" b="1" i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</a:t>
            </a:r>
            <a:r>
              <a:rPr lang="hu-HU" sz="48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44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ORSZÁGBÓL</a:t>
            </a:r>
            <a:endParaRPr lang="hu-HU" sz="4400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7EE4DDC5-D5B3-6349-A21D-3DAAE9E3CD8E}"/>
              </a:ext>
            </a:extLst>
          </p:cNvPr>
          <p:cNvGrpSpPr/>
          <p:nvPr/>
        </p:nvGrpSpPr>
        <p:grpSpPr>
          <a:xfrm>
            <a:off x="0" y="-189433"/>
            <a:ext cx="7359611" cy="2997959"/>
            <a:chOff x="2371360" y="1865510"/>
            <a:chExt cx="7772400" cy="3187074"/>
          </a:xfrm>
          <a:gradFill>
            <a:gsLst>
              <a:gs pos="0">
                <a:srgbClr val="1C506A"/>
              </a:gs>
              <a:gs pos="50000">
                <a:srgbClr val="256C8F"/>
              </a:gs>
              <a:gs pos="100000">
                <a:srgbClr val="3595C6"/>
              </a:gs>
            </a:gsLst>
            <a:lin ang="0" scaled="1"/>
          </a:gradFill>
          <a:effectLst>
            <a:outerShdw blurRad="1270000" dist="50800" dir="5400000" sx="25000" sy="25000" algn="ctr" rotWithShape="0">
              <a:srgbClr val="000000">
                <a:alpha val="40000"/>
              </a:srgbClr>
            </a:outerShdw>
          </a:effectLst>
        </p:grpSpPr>
        <p:sp>
          <p:nvSpPr>
            <p:cNvPr id="26" name="Téglalap 66">
              <a:extLst>
                <a:ext uri="{FF2B5EF4-FFF2-40B4-BE49-F238E27FC236}">
                  <a16:creationId xmlns:a16="http://schemas.microsoft.com/office/drawing/2014/main" id="{EDA5E309-AC3F-9A4A-99DF-310104A7967C}"/>
                </a:ext>
              </a:extLst>
            </p:cNvPr>
            <p:cNvSpPr/>
            <p:nvPr/>
          </p:nvSpPr>
          <p:spPr>
            <a:xfrm>
              <a:off x="2371360" y="2056111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477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Téglalap 66">
              <a:extLst>
                <a:ext uri="{FF2B5EF4-FFF2-40B4-BE49-F238E27FC236}">
                  <a16:creationId xmlns:a16="http://schemas.microsoft.com/office/drawing/2014/main" id="{1F0E3A75-4F90-694E-8638-59BC6896C0F1}"/>
                </a:ext>
              </a:extLst>
            </p:cNvPr>
            <p:cNvSpPr/>
            <p:nvPr/>
          </p:nvSpPr>
          <p:spPr>
            <a:xfrm>
              <a:off x="2371360" y="1865510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A9663A3E-BCF7-5A48-9140-F6B22E68ECC7}"/>
              </a:ext>
            </a:extLst>
          </p:cNvPr>
          <p:cNvSpPr txBox="1"/>
          <p:nvPr/>
        </p:nvSpPr>
        <p:spPr>
          <a:xfrm>
            <a:off x="983978" y="166846"/>
            <a:ext cx="53813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4400" b="1">
                <a:solidFill>
                  <a:schemeClr val="bg1"/>
                </a:solidFill>
              </a:rPr>
              <a:t>FŐBB ADATOK III.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411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C752C4B8-5E27-764E-8E28-C24861FEA6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6AF1F21-CD30-7645-976A-4A77B36D9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57"/>
            <a:ext cx="12191999" cy="6863513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22D92A3F-1761-9841-929F-37F40FCD5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85" y="2176699"/>
            <a:ext cx="4965340" cy="3615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2C8403E-9DA6-5F46-A32E-D78E4669DC4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9541459" y="1503706"/>
            <a:ext cx="2011082" cy="5355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E95B983-9030-2D41-B8E3-2B508DC8AF43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336624" y="2330302"/>
            <a:ext cx="2557371" cy="4529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00A7919B-E8A7-5149-85B4-D53CD4D99972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7296173" y="2163624"/>
            <a:ext cx="2126381" cy="4695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362CF6D9-A441-214A-B284-1CFF4546D5CC}"/>
              </a:ext>
            </a:extLst>
          </p:cNvPr>
          <p:cNvGrpSpPr/>
          <p:nvPr/>
        </p:nvGrpSpPr>
        <p:grpSpPr>
          <a:xfrm>
            <a:off x="0" y="-189433"/>
            <a:ext cx="7359611" cy="2997959"/>
            <a:chOff x="2371360" y="1865510"/>
            <a:chExt cx="7772400" cy="3187074"/>
          </a:xfrm>
          <a:gradFill>
            <a:gsLst>
              <a:gs pos="0">
                <a:srgbClr val="1C506A"/>
              </a:gs>
              <a:gs pos="50000">
                <a:srgbClr val="256C8F"/>
              </a:gs>
              <a:gs pos="100000">
                <a:srgbClr val="3595C6"/>
              </a:gs>
            </a:gsLst>
            <a:lin ang="0" scaled="1"/>
          </a:gradFill>
          <a:effectLst>
            <a:outerShdw blurRad="1270000" dist="50800" dir="5400000" sx="25000" sy="25000" algn="ctr" rotWithShape="0">
              <a:srgbClr val="000000">
                <a:alpha val="40000"/>
              </a:srgbClr>
            </a:outerShdw>
          </a:effectLst>
        </p:grpSpPr>
        <p:sp>
          <p:nvSpPr>
            <p:cNvPr id="23" name="Téglalap 66">
              <a:extLst>
                <a:ext uri="{FF2B5EF4-FFF2-40B4-BE49-F238E27FC236}">
                  <a16:creationId xmlns:a16="http://schemas.microsoft.com/office/drawing/2014/main" id="{72C001DB-D57C-C443-9DCF-326BB0804124}"/>
                </a:ext>
              </a:extLst>
            </p:cNvPr>
            <p:cNvSpPr/>
            <p:nvPr/>
          </p:nvSpPr>
          <p:spPr>
            <a:xfrm>
              <a:off x="2371360" y="2056111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477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Téglalap 66">
              <a:extLst>
                <a:ext uri="{FF2B5EF4-FFF2-40B4-BE49-F238E27FC236}">
                  <a16:creationId xmlns:a16="http://schemas.microsoft.com/office/drawing/2014/main" id="{6B7D8D0B-C688-5B47-842B-4D609D65B84D}"/>
                </a:ext>
              </a:extLst>
            </p:cNvPr>
            <p:cNvSpPr/>
            <p:nvPr/>
          </p:nvSpPr>
          <p:spPr>
            <a:xfrm>
              <a:off x="2371360" y="1865510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6" name="Téglalap 15">
            <a:extLst>
              <a:ext uri="{FF2B5EF4-FFF2-40B4-BE49-F238E27FC236}">
                <a16:creationId xmlns:a16="http://schemas.microsoft.com/office/drawing/2014/main" id="{B845DFD0-EBCD-FA45-8F29-958F8163E907}"/>
              </a:ext>
            </a:extLst>
          </p:cNvPr>
          <p:cNvSpPr/>
          <p:nvPr/>
        </p:nvSpPr>
        <p:spPr>
          <a:xfrm>
            <a:off x="173280" y="1890868"/>
            <a:ext cx="4857175" cy="4062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6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Közel</a:t>
            </a:r>
            <a:r>
              <a:rPr lang="hu-HU" sz="7200" b="1" i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hu-HU" sz="7200" b="1" i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</a:t>
            </a:r>
          </a:p>
          <a:p>
            <a:pPr algn="ctr"/>
            <a:r>
              <a:rPr lang="hu-HU" sz="6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PHD</a:t>
            </a:r>
          </a:p>
          <a:p>
            <a:pPr algn="ctr"/>
            <a:r>
              <a:rPr lang="hu-HU" sz="54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HALLGATÓ</a:t>
            </a:r>
            <a:endParaRPr lang="hu-HU" sz="3200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1CD1B9EA-05E2-C74F-AD42-AD700DF9D459}"/>
              </a:ext>
            </a:extLst>
          </p:cNvPr>
          <p:cNvSpPr txBox="1"/>
          <p:nvPr/>
        </p:nvSpPr>
        <p:spPr>
          <a:xfrm>
            <a:off x="983978" y="166846"/>
            <a:ext cx="53813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4400" b="1">
                <a:solidFill>
                  <a:schemeClr val="bg1"/>
                </a:solidFill>
              </a:rPr>
              <a:t>FŐBB ADATOK IV.</a:t>
            </a: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362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B560F352-5945-D841-8D26-2D20FBA13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757"/>
            <a:ext cx="12192000" cy="686351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1F6919B-0DC7-F54A-BA73-10185F0C6E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1500" y="2165666"/>
            <a:ext cx="4965340" cy="3615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A2B7ADFA-57B5-A94C-9323-312EDF68BF0A}"/>
              </a:ext>
            </a:extLst>
          </p:cNvPr>
          <p:cNvSpPr/>
          <p:nvPr/>
        </p:nvSpPr>
        <p:spPr>
          <a:xfrm>
            <a:off x="661255" y="2882346"/>
            <a:ext cx="3606518" cy="1723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6600" b="1" i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2450 </a:t>
            </a:r>
          </a:p>
          <a:p>
            <a:pPr algn="ctr"/>
            <a:r>
              <a:rPr lang="hu-HU" sz="4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ALKALMAZOTT</a:t>
            </a:r>
            <a:endParaRPr lang="hu-HU" sz="4000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753B4502-D6C1-CB49-871D-EB2A6F58E1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727528" y="1343989"/>
            <a:ext cx="6884674" cy="5523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107830D2-3681-3A41-A6E1-EC1D50750704}"/>
              </a:ext>
            </a:extLst>
          </p:cNvPr>
          <p:cNvGrpSpPr/>
          <p:nvPr/>
        </p:nvGrpSpPr>
        <p:grpSpPr>
          <a:xfrm>
            <a:off x="0" y="-189433"/>
            <a:ext cx="7359611" cy="2997959"/>
            <a:chOff x="2371360" y="1865510"/>
            <a:chExt cx="7772400" cy="3187074"/>
          </a:xfrm>
          <a:gradFill>
            <a:gsLst>
              <a:gs pos="0">
                <a:srgbClr val="273641"/>
              </a:gs>
              <a:gs pos="50000">
                <a:srgbClr val="1C506A"/>
              </a:gs>
              <a:gs pos="100000">
                <a:srgbClr val="256C8F"/>
              </a:gs>
            </a:gsLst>
            <a:lin ang="0" scaled="1"/>
          </a:gradFill>
          <a:effectLst>
            <a:outerShdw blurRad="1270000" dist="50800" dir="5400000" sx="25000" sy="25000" algn="ctr" rotWithShape="0">
              <a:srgbClr val="000000">
                <a:alpha val="40000"/>
              </a:srgbClr>
            </a:outerShdw>
          </a:effectLst>
        </p:grpSpPr>
        <p:sp>
          <p:nvSpPr>
            <p:cNvPr id="15" name="Téglalap 66">
              <a:extLst>
                <a:ext uri="{FF2B5EF4-FFF2-40B4-BE49-F238E27FC236}">
                  <a16:creationId xmlns:a16="http://schemas.microsoft.com/office/drawing/2014/main" id="{212773E1-37CF-0B4D-A92B-961E6D6D096D}"/>
                </a:ext>
              </a:extLst>
            </p:cNvPr>
            <p:cNvSpPr/>
            <p:nvPr/>
          </p:nvSpPr>
          <p:spPr>
            <a:xfrm>
              <a:off x="2371360" y="2056111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477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Téglalap 66">
              <a:extLst>
                <a:ext uri="{FF2B5EF4-FFF2-40B4-BE49-F238E27FC236}">
                  <a16:creationId xmlns:a16="http://schemas.microsoft.com/office/drawing/2014/main" id="{5700F894-FF47-C44C-BD5A-0D001CA7377A}"/>
                </a:ext>
              </a:extLst>
            </p:cNvPr>
            <p:cNvSpPr/>
            <p:nvPr/>
          </p:nvSpPr>
          <p:spPr>
            <a:xfrm>
              <a:off x="2371360" y="1865510"/>
              <a:ext cx="7772400" cy="2996473"/>
            </a:xfrm>
            <a:custGeom>
              <a:avLst/>
              <a:gdLst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72000 w 4572000"/>
                <a:gd name="connsiteY2" fmla="*/ 2808343 h 2808343"/>
                <a:gd name="connsiteX3" fmla="*/ 0 w 4572000"/>
                <a:gd name="connsiteY3" fmla="*/ 2808343 h 2808343"/>
                <a:gd name="connsiteX4" fmla="*/ 0 w 4572000"/>
                <a:gd name="connsiteY4" fmla="*/ 0 h 2808343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8"/>
                <a:gd name="connsiteX1" fmla="*/ 4572000 w 4572000"/>
                <a:gd name="connsiteY1" fmla="*/ 0 h 2808348"/>
                <a:gd name="connsiteX2" fmla="*/ 4572000 w 4572000"/>
                <a:gd name="connsiteY2" fmla="*/ 2808343 h 2808348"/>
                <a:gd name="connsiteX3" fmla="*/ 2038662 w 4572000"/>
                <a:gd name="connsiteY3" fmla="*/ 2095858 h 2808348"/>
                <a:gd name="connsiteX4" fmla="*/ 0 w 4572000"/>
                <a:gd name="connsiteY4" fmla="*/ 2808343 h 2808348"/>
                <a:gd name="connsiteX5" fmla="*/ 0 w 4572000"/>
                <a:gd name="connsiteY5" fmla="*/ 0 h 2808348"/>
                <a:gd name="connsiteX0" fmla="*/ 0 w 4572000"/>
                <a:gd name="connsiteY0" fmla="*/ 0 h 2808347"/>
                <a:gd name="connsiteX1" fmla="*/ 4572000 w 4572000"/>
                <a:gd name="connsiteY1" fmla="*/ 0 h 2808347"/>
                <a:gd name="connsiteX2" fmla="*/ 4572000 w 4572000"/>
                <a:gd name="connsiteY2" fmla="*/ 2808343 h 2808347"/>
                <a:gd name="connsiteX3" fmla="*/ 2038662 w 4572000"/>
                <a:gd name="connsiteY3" fmla="*/ 1885995 h 2808347"/>
                <a:gd name="connsiteX4" fmla="*/ 0 w 4572000"/>
                <a:gd name="connsiteY4" fmla="*/ 2808343 h 2808347"/>
                <a:gd name="connsiteX5" fmla="*/ 0 w 4572000"/>
                <a:gd name="connsiteY5" fmla="*/ 0 h 2808347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557010 w 4572000"/>
                <a:gd name="connsiteY2" fmla="*/ 1624120 h 2808343"/>
                <a:gd name="connsiteX3" fmla="*/ 2038662 w 4572000"/>
                <a:gd name="connsiteY3" fmla="*/ 1885995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2038662 w 4808545"/>
                <a:gd name="connsiteY3" fmla="*/ 1885995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808545"/>
                <a:gd name="connsiteY0" fmla="*/ 0 h 2808343"/>
                <a:gd name="connsiteX1" fmla="*/ 4572000 w 4808545"/>
                <a:gd name="connsiteY1" fmla="*/ 0 h 2808343"/>
                <a:gd name="connsiteX2" fmla="*/ 4557010 w 4808545"/>
                <a:gd name="connsiteY2" fmla="*/ 1624120 h 2808343"/>
                <a:gd name="connsiteX3" fmla="*/ 1924362 w 4808545"/>
                <a:gd name="connsiteY3" fmla="*/ 1529648 h 2808343"/>
                <a:gd name="connsiteX4" fmla="*/ 0 w 4808545"/>
                <a:gd name="connsiteY4" fmla="*/ 2808343 h 2808343"/>
                <a:gd name="connsiteX5" fmla="*/ 0 w 4808545"/>
                <a:gd name="connsiteY5" fmla="*/ 0 h 2808343"/>
                <a:gd name="connsiteX0" fmla="*/ 0 w 4572000"/>
                <a:gd name="connsiteY0" fmla="*/ 0 h 2808343"/>
                <a:gd name="connsiteX1" fmla="*/ 4572000 w 4572000"/>
                <a:gd name="connsiteY1" fmla="*/ 0 h 2808343"/>
                <a:gd name="connsiteX2" fmla="*/ 4019127 w 4572000"/>
                <a:gd name="connsiteY2" fmla="*/ 1597226 h 2808343"/>
                <a:gd name="connsiteX3" fmla="*/ 1924362 w 4572000"/>
                <a:gd name="connsiteY3" fmla="*/ 1529648 h 2808343"/>
                <a:gd name="connsiteX4" fmla="*/ 0 w 4572000"/>
                <a:gd name="connsiteY4" fmla="*/ 2808343 h 2808343"/>
                <a:gd name="connsiteX5" fmla="*/ 0 w 4572000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924362 w 4578316"/>
                <a:gd name="connsiteY3" fmla="*/ 1529648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870573 w 4578316"/>
                <a:gd name="connsiteY3" fmla="*/ 1536372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8316"/>
                <a:gd name="connsiteY0" fmla="*/ 0 h 2808343"/>
                <a:gd name="connsiteX1" fmla="*/ 4572000 w 4578316"/>
                <a:gd name="connsiteY1" fmla="*/ 0 h 2808343"/>
                <a:gd name="connsiteX2" fmla="*/ 4019127 w 4578316"/>
                <a:gd name="connsiteY2" fmla="*/ 1597226 h 2808343"/>
                <a:gd name="connsiteX3" fmla="*/ 1433543 w 4578316"/>
                <a:gd name="connsiteY3" fmla="*/ 1569989 h 2808343"/>
                <a:gd name="connsiteX4" fmla="*/ 0 w 4578316"/>
                <a:gd name="connsiteY4" fmla="*/ 2808343 h 2808343"/>
                <a:gd name="connsiteX5" fmla="*/ 0 w 4578316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4508"/>
                <a:gd name="connsiteY0" fmla="*/ 0 h 2808343"/>
                <a:gd name="connsiteX1" fmla="*/ 4572000 w 4574508"/>
                <a:gd name="connsiteY1" fmla="*/ 0 h 2808343"/>
                <a:gd name="connsiteX2" fmla="*/ 3992233 w 4574508"/>
                <a:gd name="connsiteY2" fmla="*/ 1261050 h 2808343"/>
                <a:gd name="connsiteX3" fmla="*/ 1433543 w 4574508"/>
                <a:gd name="connsiteY3" fmla="*/ 1569989 h 2808343"/>
                <a:gd name="connsiteX4" fmla="*/ 0 w 4574508"/>
                <a:gd name="connsiteY4" fmla="*/ 2808343 h 2808343"/>
                <a:gd name="connsiteX5" fmla="*/ 0 w 4574508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808343"/>
                <a:gd name="connsiteX1" fmla="*/ 4572000 w 4576054"/>
                <a:gd name="connsiteY1" fmla="*/ 0 h 2808343"/>
                <a:gd name="connsiteX2" fmla="*/ 3992233 w 4576054"/>
                <a:gd name="connsiteY2" fmla="*/ 1261050 h 2808343"/>
                <a:gd name="connsiteX3" fmla="*/ 1433543 w 4576054"/>
                <a:gd name="connsiteY3" fmla="*/ 1569989 h 2808343"/>
                <a:gd name="connsiteX4" fmla="*/ 0 w 4576054"/>
                <a:gd name="connsiteY4" fmla="*/ 2808343 h 2808343"/>
                <a:gd name="connsiteX5" fmla="*/ 0 w 4576054"/>
                <a:gd name="connsiteY5" fmla="*/ 0 h 280834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33543 w 4576054"/>
                <a:gd name="connsiteY3" fmla="*/ 1569989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402917 w 4576054"/>
                <a:gd name="connsiteY3" fmla="*/ 1473736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4576054"/>
                <a:gd name="connsiteY0" fmla="*/ 0 h 2996473"/>
                <a:gd name="connsiteX1" fmla="*/ 4572000 w 4576054"/>
                <a:gd name="connsiteY1" fmla="*/ 0 h 2996473"/>
                <a:gd name="connsiteX2" fmla="*/ 3992233 w 4576054"/>
                <a:gd name="connsiteY2" fmla="*/ 1261050 h 2996473"/>
                <a:gd name="connsiteX3" fmla="*/ 1542921 w 4576054"/>
                <a:gd name="connsiteY3" fmla="*/ 1508737 h 2996473"/>
                <a:gd name="connsiteX4" fmla="*/ 0 w 4576054"/>
                <a:gd name="connsiteY4" fmla="*/ 2996473 h 2996473"/>
                <a:gd name="connsiteX5" fmla="*/ 0 w 457605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3992233 w 7772400"/>
                <a:gd name="connsiteY2" fmla="*/ 1261050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81629"/>
                <a:gd name="connsiteY0" fmla="*/ 0 h 2996473"/>
                <a:gd name="connsiteX1" fmla="*/ 7772400 w 7781629"/>
                <a:gd name="connsiteY1" fmla="*/ 9525 h 2996473"/>
                <a:gd name="connsiteX2" fmla="*/ 1542921 w 7781629"/>
                <a:gd name="connsiteY2" fmla="*/ 1508737 h 2996473"/>
                <a:gd name="connsiteX3" fmla="*/ 0 w 7781629"/>
                <a:gd name="connsiteY3" fmla="*/ 2996473 h 2996473"/>
                <a:gd name="connsiteX4" fmla="*/ 0 w 7781629"/>
                <a:gd name="connsiteY4" fmla="*/ 0 h 2996473"/>
                <a:gd name="connsiteX0" fmla="*/ 0 w 7970293"/>
                <a:gd name="connsiteY0" fmla="*/ 0 h 2996473"/>
                <a:gd name="connsiteX1" fmla="*/ 7772400 w 7970293"/>
                <a:gd name="connsiteY1" fmla="*/ 9525 h 2996473"/>
                <a:gd name="connsiteX2" fmla="*/ 6016182 w 7970293"/>
                <a:gd name="connsiteY2" fmla="*/ 1393671 h 2996473"/>
                <a:gd name="connsiteX3" fmla="*/ 1542921 w 7970293"/>
                <a:gd name="connsiteY3" fmla="*/ 1508737 h 2996473"/>
                <a:gd name="connsiteX4" fmla="*/ 0 w 7970293"/>
                <a:gd name="connsiteY4" fmla="*/ 2996473 h 2996473"/>
                <a:gd name="connsiteX5" fmla="*/ 0 w 7970293"/>
                <a:gd name="connsiteY5" fmla="*/ 0 h 2996473"/>
                <a:gd name="connsiteX0" fmla="*/ 0 w 7772444"/>
                <a:gd name="connsiteY0" fmla="*/ 0 h 2996473"/>
                <a:gd name="connsiteX1" fmla="*/ 7772400 w 7772444"/>
                <a:gd name="connsiteY1" fmla="*/ 9525 h 2996473"/>
                <a:gd name="connsiteX2" fmla="*/ 6016182 w 7772444"/>
                <a:gd name="connsiteY2" fmla="*/ 1393671 h 2996473"/>
                <a:gd name="connsiteX3" fmla="*/ 1542921 w 7772444"/>
                <a:gd name="connsiteY3" fmla="*/ 1508737 h 2996473"/>
                <a:gd name="connsiteX4" fmla="*/ 0 w 7772444"/>
                <a:gd name="connsiteY4" fmla="*/ 2996473 h 2996473"/>
                <a:gd name="connsiteX5" fmla="*/ 0 w 7772444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393671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  <a:gd name="connsiteX0" fmla="*/ 0 w 7772400"/>
                <a:gd name="connsiteY0" fmla="*/ 0 h 2996473"/>
                <a:gd name="connsiteX1" fmla="*/ 7772400 w 7772400"/>
                <a:gd name="connsiteY1" fmla="*/ 9525 h 2996473"/>
                <a:gd name="connsiteX2" fmla="*/ 6016182 w 7772400"/>
                <a:gd name="connsiteY2" fmla="*/ 1584864 h 2996473"/>
                <a:gd name="connsiteX3" fmla="*/ 1542921 w 7772400"/>
                <a:gd name="connsiteY3" fmla="*/ 1508737 h 2996473"/>
                <a:gd name="connsiteX4" fmla="*/ 0 w 7772400"/>
                <a:gd name="connsiteY4" fmla="*/ 2996473 h 2996473"/>
                <a:gd name="connsiteX5" fmla="*/ 0 w 7772400"/>
                <a:gd name="connsiteY5" fmla="*/ 0 h 299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400" h="2996473">
                  <a:moveTo>
                    <a:pt x="0" y="0"/>
                  </a:moveTo>
                  <a:lnTo>
                    <a:pt x="7772400" y="9525"/>
                  </a:lnTo>
                  <a:cubicBezTo>
                    <a:pt x="7695828" y="571541"/>
                    <a:pt x="7054428" y="1334995"/>
                    <a:pt x="6016182" y="1584864"/>
                  </a:cubicBezTo>
                  <a:cubicBezTo>
                    <a:pt x="4977936" y="1834733"/>
                    <a:pt x="2638443" y="1255457"/>
                    <a:pt x="1542921" y="1508737"/>
                  </a:cubicBezTo>
                  <a:cubicBezTo>
                    <a:pt x="684688" y="1782198"/>
                    <a:pt x="231629" y="2195903"/>
                    <a:pt x="0" y="299647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FCC8C24-3C91-E84A-A493-5F02C8775BF8}"/>
              </a:ext>
            </a:extLst>
          </p:cNvPr>
          <p:cNvSpPr txBox="1"/>
          <p:nvPr/>
        </p:nvSpPr>
        <p:spPr>
          <a:xfrm>
            <a:off x="983978" y="166846"/>
            <a:ext cx="53813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4400" b="1">
                <a:solidFill>
                  <a:schemeClr val="bg1"/>
                </a:solidFill>
              </a:rPr>
              <a:t>FŐBB ADATOK V.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" y="6030321"/>
            <a:ext cx="1342193" cy="85447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713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E7C09116A30A3439F77EFD01A5B212A" ma:contentTypeVersion="6" ma:contentTypeDescription="Új dokumentum létrehozása." ma:contentTypeScope="" ma:versionID="a8aa282d785213904557af2ec6562178">
  <xsd:schema xmlns:xsd="http://www.w3.org/2001/XMLSchema" xmlns:xs="http://www.w3.org/2001/XMLSchema" xmlns:p="http://schemas.microsoft.com/office/2006/metadata/properties" xmlns:ns2="0a47777f-5549-4e9d-a199-40d72cd08d8e" xmlns:ns3="73d1c22e-413e-4817-bea8-02df4feab6b8" targetNamespace="http://schemas.microsoft.com/office/2006/metadata/properties" ma:root="true" ma:fieldsID="ea7abfcb3a167dce001b511612911420" ns2:_="" ns3:_="">
    <xsd:import namespace="0a47777f-5549-4e9d-a199-40d72cd08d8e"/>
    <xsd:import namespace="73d1c22e-413e-4817-bea8-02df4feab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47777f-5549-4e9d-a199-40d72cd08d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1c22e-413e-4817-bea8-02df4feab6b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3d1c22e-413e-4817-bea8-02df4feab6b8">
      <UserInfo>
        <DisplayName>Molnárné Krajcsovicz Magdolna</DisplayName>
        <AccountId>42</AccountId>
        <AccountType/>
      </UserInfo>
      <UserInfo>
        <DisplayName>Pap Marianna</DisplayName>
        <AccountId>46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0FB2E80-A06C-4A62-8CCF-D816CFEF35F6}"/>
</file>

<file path=customXml/itemProps2.xml><?xml version="1.0" encoding="utf-8"?>
<ds:datastoreItem xmlns:ds="http://schemas.openxmlformats.org/officeDocument/2006/customXml" ds:itemID="{2B5E4501-855F-4657-99B2-A941558AEC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43EDDB-66C4-43F5-BE7D-098A9745AB6E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Szélesvásznú</PresentationFormat>
  <Slides>36</Slides>
  <Notes>5</Notes>
  <HiddenSlides>0</HiddenSlide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37" baseType="lpstr">
      <vt:lpstr>21_BasicWhite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Borsos Eszter</dc:creator>
  <cp:revision>6</cp:revision>
  <dcterms:created xsi:type="dcterms:W3CDTF">2022-09-22T11:23:25Z</dcterms:created>
  <dcterms:modified xsi:type="dcterms:W3CDTF">2022-10-20T09:21:01Z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0x0101008E7C09116A30A3439F77EFD01A5B212A</vt:lpwstr>
  </property>
</Properties>
</file>