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10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24384000" cy="13716000"/>
  <p:notesSz cx="6858000" cy="9144000"/>
  <p:embeddedFontLst>
    <p:embeddedFont>
      <p:font typeface="Helvetica Neue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691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4047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240901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3336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06646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936750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2015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ím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body" idx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36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body" idx="2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gadhatatlan tény">
  <p:cSld name="Tagadhatatlan tén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body" idx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1pPr>
            <a:lvl2pPr marL="914400" lvl="1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2pPr>
            <a:lvl3pPr marL="1371600" lvl="2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3pPr>
            <a:lvl4pPr marL="1828800" lvl="3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4pPr>
            <a:lvl5pPr marL="2286000" lvl="4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2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dézet">
  <p:cSld name="Idéze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body" idx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36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2"/>
          </p:nvPr>
        </p:nvSpPr>
        <p:spPr>
          <a:xfrm>
            <a:off x="1753923" y="4939860"/>
            <a:ext cx="20876153" cy="383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énykép - hármas">
  <p:cSld name="Fénykép - hárma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>
            <a:spLocks noGrp="1"/>
          </p:cNvSpPr>
          <p:nvPr>
            <p:ph type="pic" idx="2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64" name="Google Shape;64;p14"/>
          <p:cNvSpPr>
            <a:spLocks noGrp="1"/>
          </p:cNvSpPr>
          <p:nvPr>
            <p:ph type="pic" idx="3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65" name="Google Shape;65;p14"/>
          <p:cNvSpPr>
            <a:spLocks noGrp="1"/>
          </p:cNvSpPr>
          <p:nvPr>
            <p:ph type="pic" idx="4"/>
          </p:nvPr>
        </p:nvSpPr>
        <p:spPr>
          <a:xfrm>
            <a:off x="-139700" y="495300"/>
            <a:ext cx="16611600" cy="12458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énykép">
  <p:cSld name="Fénykép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>
            <a:spLocks noGrp="1"/>
          </p:cNvSpPr>
          <p:nvPr>
            <p:ph type="pic" idx="2"/>
          </p:nvPr>
        </p:nvSpPr>
        <p:spPr>
          <a:xfrm>
            <a:off x="-1333500" y="-5524500"/>
            <a:ext cx="27051001" cy="216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 sz="1800" b="0" i="0" u="none" strike="noStrike" cap="none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Üres">
  <p:cSld name="Üres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ím és listajelek" type="tx">
  <p:cSld name="TITLE_AND_BODY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ím és fotó">
  <p:cSld name="Cím és fotó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>
            <a:spLocks noGrp="1"/>
          </p:cNvSpPr>
          <p:nvPr>
            <p:ph type="pic" idx="2"/>
          </p:nvPr>
        </p:nvSpPr>
        <p:spPr>
          <a:xfrm>
            <a:off x="-1155700" y="-1295400"/>
            <a:ext cx="26746199" cy="16018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36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3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ásik cím és fotó ">
  <p:cSld name="Másik cím és fotó 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>
            <a:spLocks noGrp="1"/>
          </p:cNvSpPr>
          <p:nvPr>
            <p:ph type="pic" idx="2"/>
          </p:nvPr>
        </p:nvSpPr>
        <p:spPr>
          <a:xfrm>
            <a:off x="10972800" y="-203200"/>
            <a:ext cx="12144836" cy="141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elsorolásjelek">
  <p:cSld name="Felsorolásjelek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ím, listajelek és fénykép">
  <p:cSld name="Cím, listajelek és fénykép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8"/>
          <p:cNvSpPr>
            <a:spLocks noGrp="1"/>
          </p:cNvSpPr>
          <p:nvPr>
            <p:ph type="pic" idx="3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zakasz">
  <p:cSld name="Szakasz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 b="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ldNum" idx="1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sak cím">
  <p:cSld name="Csak cím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egállapítás">
  <p:cSld name="Megállapítá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>
            <a:spLocks noGrp="1"/>
          </p:cNvSpPr>
          <p:nvPr>
            <p:ph type="body" idx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marR="0" lvl="0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603503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faq.woltfutarok.com/en/support/solutions/articles/60000499440-how-can-i-work-as-a-student-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eudiakok.hu/diakmunkak/irany-az-ikea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udiakok.hu/diakmunkak/diakmunka-a-dm-ben/" TargetMode="External"/><Relationship Id="rId5" Type="http://schemas.openxmlformats.org/officeDocument/2006/relationships/hyperlink" Target="https://jobs.ittamunka.com/jobs/Pest-varmegye-arufeltolto?fbclid=IwAR28LVPKBTzO8xC-geT7BS70PQVIW8uNO-2ZHpTW0yhMLOxmB76B5EktNHs" TargetMode="External"/><Relationship Id="rId10" Type="http://schemas.openxmlformats.org/officeDocument/2006/relationships/image" Target="../media/image3.jpg"/><Relationship Id="rId4" Type="http://schemas.openxmlformats.org/officeDocument/2006/relationships/hyperlink" Target="https://multijobisz.hu/munkak/15-kfc-heti-quickpay-lehetoseggel-budapest-vii-kerulet" TargetMode="External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inddiak.hu/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www.eudiakok.hu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lo-depo.hu/" TargetMode="External"/><Relationship Id="rId11" Type="http://schemas.openxmlformats.org/officeDocument/2006/relationships/image" Target="../media/image3.jpg"/><Relationship Id="rId5" Type="http://schemas.openxmlformats.org/officeDocument/2006/relationships/hyperlink" Target="https://jobs.ittamunka.com/jobs?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www.melodiak.hu/" TargetMode="External"/><Relationship Id="rId9" Type="http://schemas.openxmlformats.org/officeDocument/2006/relationships/hyperlink" Target="https://multijob.hu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image" Target="../media/image1.png"/><Relationship Id="rId4" Type="http://schemas.openxmlformats.org/officeDocument/2006/relationships/hyperlink" Target="https://www.profession.hu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oogle Shape;76;p17"/>
          <p:cNvGrpSpPr/>
          <p:nvPr/>
        </p:nvGrpSpPr>
        <p:grpSpPr>
          <a:xfrm>
            <a:off x="0" y="1863655"/>
            <a:ext cx="18134255" cy="9988689"/>
            <a:chOff x="-29497" y="2044615"/>
            <a:chExt cx="18134255" cy="9988689"/>
          </a:xfrm>
        </p:grpSpPr>
        <p:sp>
          <p:nvSpPr>
            <p:cNvPr id="77" name="Google Shape;77;p17"/>
            <p:cNvSpPr/>
            <p:nvPr/>
          </p:nvSpPr>
          <p:spPr>
            <a:xfrm>
              <a:off x="-29497" y="2044615"/>
              <a:ext cx="11453578" cy="9988688"/>
            </a:xfrm>
            <a:custGeom>
              <a:avLst/>
              <a:gdLst/>
              <a:ahLst/>
              <a:cxnLst/>
              <a:rect l="l" t="t" r="r" b="b"/>
              <a:pathLst>
                <a:path w="23757" h="21600" extrusionOk="0">
                  <a:moveTo>
                    <a:pt x="0" y="0"/>
                  </a:moveTo>
                  <a:lnTo>
                    <a:pt x="21263" y="0"/>
                  </a:lnTo>
                  <a:cubicBezTo>
                    <a:pt x="21485" y="3363"/>
                    <a:pt x="23757" y="7063"/>
                    <a:pt x="23757" y="10812"/>
                  </a:cubicBezTo>
                  <a:cubicBezTo>
                    <a:pt x="23756" y="14554"/>
                    <a:pt x="21484" y="18244"/>
                    <a:pt x="21263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endParaRPr sz="2400" b="0" i="0" u="none" strike="noStrike" cap="none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78" name="Google Shape;78;p17"/>
            <p:cNvSpPr/>
            <p:nvPr/>
          </p:nvSpPr>
          <p:spPr>
            <a:xfrm>
              <a:off x="9003666" y="6723760"/>
              <a:ext cx="4145906" cy="5309544"/>
            </a:xfrm>
            <a:custGeom>
              <a:avLst/>
              <a:gdLst/>
              <a:ahLst/>
              <a:cxnLst/>
              <a:rect l="l" t="t" r="r" b="b"/>
              <a:pathLst>
                <a:path w="21978" h="21648" extrusionOk="0">
                  <a:moveTo>
                    <a:pt x="12418" y="45"/>
                  </a:moveTo>
                  <a:lnTo>
                    <a:pt x="0" y="21648"/>
                  </a:lnTo>
                  <a:lnTo>
                    <a:pt x="10222" y="21642"/>
                  </a:lnTo>
                  <a:lnTo>
                    <a:pt x="21978" y="0"/>
                  </a:lnTo>
                  <a:lnTo>
                    <a:pt x="12418" y="45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endParaRPr sz="2400" b="0" i="0" u="none" strike="noStrike" cap="none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79" name="Google Shape;79;p17"/>
            <p:cNvSpPr/>
            <p:nvPr/>
          </p:nvSpPr>
          <p:spPr>
            <a:xfrm flipH="1">
              <a:off x="9377212" y="2044615"/>
              <a:ext cx="3779755" cy="4705653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1403" y="0"/>
                  </a:moveTo>
                  <a:lnTo>
                    <a:pt x="0" y="21527"/>
                  </a:lnTo>
                  <a:lnTo>
                    <a:pt x="10321" y="21600"/>
                  </a:lnTo>
                  <a:lnTo>
                    <a:pt x="21600" y="18"/>
                  </a:lnTo>
                  <a:lnTo>
                    <a:pt x="11403" y="0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endParaRPr sz="2400" b="0" i="0" u="none" strike="noStrike" cap="none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80" name="Google Shape;80;p17"/>
            <p:cNvSpPr/>
            <p:nvPr/>
          </p:nvSpPr>
          <p:spPr>
            <a:xfrm>
              <a:off x="11552197" y="6723759"/>
              <a:ext cx="4074600" cy="5309544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2040" y="45"/>
                  </a:moveTo>
                  <a:lnTo>
                    <a:pt x="0" y="21600"/>
                  </a:lnTo>
                  <a:lnTo>
                    <a:pt x="9844" y="21546"/>
                  </a:lnTo>
                  <a:lnTo>
                    <a:pt x="21600" y="0"/>
                  </a:lnTo>
                  <a:lnTo>
                    <a:pt x="12040" y="45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endParaRPr sz="2400" b="0" i="0" u="none" strike="noStrike" cap="none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81" name="Google Shape;81;p17"/>
            <p:cNvSpPr/>
            <p:nvPr/>
          </p:nvSpPr>
          <p:spPr>
            <a:xfrm flipH="1">
              <a:off x="11854443" y="2044615"/>
              <a:ext cx="3779756" cy="4705653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1403" y="0"/>
                  </a:moveTo>
                  <a:lnTo>
                    <a:pt x="0" y="21527"/>
                  </a:lnTo>
                  <a:lnTo>
                    <a:pt x="10321" y="21600"/>
                  </a:lnTo>
                  <a:lnTo>
                    <a:pt x="21600" y="18"/>
                  </a:lnTo>
                  <a:lnTo>
                    <a:pt x="11403" y="0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endParaRPr sz="2400" b="0" i="0" u="none" strike="noStrike" cap="none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82" name="Google Shape;82;p17"/>
            <p:cNvSpPr/>
            <p:nvPr/>
          </p:nvSpPr>
          <p:spPr>
            <a:xfrm>
              <a:off x="14022763" y="6723759"/>
              <a:ext cx="4074600" cy="5309544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2040" y="45"/>
                  </a:moveTo>
                  <a:lnTo>
                    <a:pt x="0" y="21600"/>
                  </a:lnTo>
                  <a:lnTo>
                    <a:pt x="9844" y="21546"/>
                  </a:lnTo>
                  <a:lnTo>
                    <a:pt x="21600" y="0"/>
                  </a:lnTo>
                  <a:lnTo>
                    <a:pt x="12040" y="45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endParaRPr sz="2400" b="0" i="0" u="none" strike="noStrike" cap="none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83" name="Google Shape;83;p17"/>
            <p:cNvSpPr/>
            <p:nvPr/>
          </p:nvSpPr>
          <p:spPr>
            <a:xfrm flipH="1">
              <a:off x="14325003" y="2044615"/>
              <a:ext cx="3779755" cy="4705653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1403" y="0"/>
                  </a:moveTo>
                  <a:lnTo>
                    <a:pt x="0" y="21527"/>
                  </a:lnTo>
                  <a:lnTo>
                    <a:pt x="10321" y="21600"/>
                  </a:lnTo>
                  <a:lnTo>
                    <a:pt x="21600" y="18"/>
                  </a:lnTo>
                  <a:lnTo>
                    <a:pt x="11403" y="0"/>
                  </a:lnTo>
                  <a:close/>
                </a:path>
              </a:pathLst>
            </a:custGeom>
            <a:solidFill>
              <a:srgbClr val="0C754A"/>
            </a:solidFill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endParaRPr sz="2400" b="0" i="0" u="none" strike="noStrike" cap="none">
                <a:solidFill>
                  <a:srgbClr val="5E5E5E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85" name="Google Shape;85;p17"/>
          <p:cNvSpPr txBox="1"/>
          <p:nvPr/>
        </p:nvSpPr>
        <p:spPr>
          <a:xfrm>
            <a:off x="571164" y="5875950"/>
            <a:ext cx="11969548" cy="1333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DFF"/>
              </a:buClr>
              <a:buSzPts val="8000"/>
              <a:buFont typeface="Helvetica Neue"/>
              <a:buNone/>
            </a:pPr>
            <a:r>
              <a:rPr lang="hu-HU" sz="8000" b="1" i="0" u="none" strike="noStrike" cap="none" dirty="0" err="1">
                <a:solidFill>
                  <a:srgbClr val="FEFD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Finding</a:t>
            </a:r>
            <a:r>
              <a:rPr lang="hu-HU" sz="8000" b="1" i="0" u="none" strike="noStrike" cap="none" dirty="0">
                <a:solidFill>
                  <a:srgbClr val="FEFD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a </a:t>
            </a:r>
            <a:r>
              <a:rPr lang="hu-HU" sz="8000" b="1" i="0" u="none" strike="noStrike" cap="none" dirty="0" err="1">
                <a:solidFill>
                  <a:srgbClr val="FEFD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job</a:t>
            </a:r>
            <a:r>
              <a:rPr lang="hu-HU" sz="8000" b="1" i="0" u="none" strike="noStrike" cap="none" dirty="0">
                <a:solidFill>
                  <a:srgbClr val="FEFD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in Hungary</a:t>
            </a:r>
            <a:endParaRPr dirty="0"/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DB79A0DD-5D8C-436B-993C-9D19D429E7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05298" y="4507055"/>
            <a:ext cx="6478702" cy="4124505"/>
          </a:xfrm>
          <a:prstGeom prst="rect">
            <a:avLst/>
          </a:prstGeom>
        </p:spPr>
      </p:pic>
      <p:sp>
        <p:nvSpPr>
          <p:cNvPr id="14" name="Google Shape;85;p17">
            <a:extLst>
              <a:ext uri="{FF2B5EF4-FFF2-40B4-BE49-F238E27FC236}">
                <a16:creationId xmlns:a16="http://schemas.microsoft.com/office/drawing/2014/main" id="{6260611B-06B0-4F88-8AB1-1CF8BF0CDD55}"/>
              </a:ext>
            </a:extLst>
          </p:cNvPr>
          <p:cNvSpPr txBox="1"/>
          <p:nvPr/>
        </p:nvSpPr>
        <p:spPr>
          <a:xfrm>
            <a:off x="571164" y="7517425"/>
            <a:ext cx="9114012" cy="1333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DFF"/>
              </a:buClr>
              <a:buSzPts val="8000"/>
              <a:buFont typeface="Helvetica Neue"/>
              <a:buNone/>
            </a:pPr>
            <a:r>
              <a:rPr lang="hu-HU" sz="4000" b="1" dirty="0" err="1">
                <a:solidFill>
                  <a:srgbClr val="FEFD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</a:t>
            </a:r>
            <a:r>
              <a:rPr lang="hu-HU" sz="4000" b="1" i="0" u="none" strike="noStrike" cap="none" dirty="0" err="1">
                <a:solidFill>
                  <a:srgbClr val="FEFD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</a:t>
            </a:r>
            <a:r>
              <a:rPr lang="hu-HU" sz="4000" b="1" i="0" u="none" strike="noStrike" cap="none" dirty="0">
                <a:solidFill>
                  <a:srgbClr val="FEFD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hu-HU" sz="4000" b="1" i="0" u="none" strike="noStrike" cap="none" dirty="0" err="1">
                <a:solidFill>
                  <a:srgbClr val="FEFD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Abdelrhman</a:t>
            </a:r>
            <a:r>
              <a:rPr lang="hu-HU" sz="4000" b="1" i="0" u="none" strike="noStrike" cap="none" dirty="0">
                <a:solidFill>
                  <a:srgbClr val="FEFD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hu-HU" sz="4000" b="1" i="0" u="none" strike="noStrike" cap="none" dirty="0" err="1">
                <a:solidFill>
                  <a:srgbClr val="FEFD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Ayman</a:t>
            </a:r>
            <a:r>
              <a:rPr lang="hu-HU" sz="4000" b="1" i="0" u="none" strike="noStrike" cap="none" dirty="0">
                <a:solidFill>
                  <a:srgbClr val="FEFD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Mohamed </a:t>
            </a:r>
            <a:r>
              <a:rPr lang="hu-HU" sz="4000" b="1" i="0" u="none" strike="noStrike" cap="none" dirty="0" err="1">
                <a:solidFill>
                  <a:srgbClr val="FEFD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Mohamed</a:t>
            </a:r>
            <a:r>
              <a:rPr lang="hu-HU" sz="4000" b="1" i="0" u="none" strike="noStrike" cap="none" dirty="0">
                <a:solidFill>
                  <a:srgbClr val="FEFD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</a:t>
            </a:r>
            <a:r>
              <a:rPr lang="hu-HU" sz="4000" b="1" i="0" u="none" strike="noStrike" cap="none" dirty="0" err="1">
                <a:solidFill>
                  <a:srgbClr val="FEFD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Hamad</a:t>
            </a:r>
            <a:r>
              <a:rPr lang="hu-HU" sz="4000" b="1" i="0" u="none" strike="noStrike" cap="none" dirty="0">
                <a:solidFill>
                  <a:srgbClr val="FEFD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0"/>
          <p:cNvPicPr preferRelativeResize="0"/>
          <p:nvPr/>
        </p:nvPicPr>
        <p:blipFill rotWithShape="1">
          <a:blip r:embed="rId3">
            <a:alphaModFix/>
          </a:blip>
          <a:srcRect l="22208" t="-1" b="-1281"/>
          <a:stretch/>
        </p:blipFill>
        <p:spPr>
          <a:xfrm>
            <a:off x="-55638" y="-37310"/>
            <a:ext cx="16765662" cy="207088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20"/>
          <p:cNvSpPr txBox="1"/>
          <p:nvPr/>
        </p:nvSpPr>
        <p:spPr>
          <a:xfrm>
            <a:off x="1063005" y="639057"/>
            <a:ext cx="8651334" cy="718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DFF"/>
              </a:buClr>
              <a:buSzPts val="3200"/>
              <a:buFont typeface="Helvetica Neue"/>
              <a:buNone/>
            </a:pPr>
            <a:r>
              <a:rPr lang="hu-HU" sz="4000" b="1" i="0" u="none" strike="noStrike" cap="none" dirty="0" err="1">
                <a:solidFill>
                  <a:srgbClr val="FEFD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Tabl</a:t>
            </a:r>
            <a:r>
              <a:rPr lang="hu-HU" sz="4000" b="1" dirty="0" err="1">
                <a:solidFill>
                  <a:srgbClr val="FEFD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</a:t>
            </a:r>
            <a:r>
              <a:rPr lang="hu-HU" sz="4000" b="1" dirty="0">
                <a:solidFill>
                  <a:srgbClr val="FEFD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of </a:t>
            </a:r>
            <a:r>
              <a:rPr lang="hu-HU" sz="4000" b="1" dirty="0" err="1">
                <a:solidFill>
                  <a:srgbClr val="FEFD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Contents</a:t>
            </a:r>
            <a:endParaRPr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08B186-BBC7-5DBB-F475-A15B8C687506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971456" y="2386034"/>
            <a:ext cx="21971000" cy="10839232"/>
          </a:xfrm>
        </p:spPr>
        <p:txBody>
          <a:bodyPr/>
          <a:lstStyle/>
          <a:p>
            <a:r>
              <a:rPr lang="hu-HU" dirty="0" err="1"/>
              <a:t>Needed</a:t>
            </a:r>
            <a:r>
              <a:rPr lang="hu-HU" dirty="0"/>
              <a:t> </a:t>
            </a:r>
            <a:r>
              <a:rPr lang="hu-HU" dirty="0" err="1"/>
              <a:t>documents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work</a:t>
            </a:r>
            <a:r>
              <a:rPr lang="hu-HU" dirty="0"/>
              <a:t> in Hungary</a:t>
            </a:r>
          </a:p>
          <a:p>
            <a:r>
              <a:rPr lang="hu-HU" dirty="0" err="1"/>
              <a:t>Important</a:t>
            </a:r>
            <a:r>
              <a:rPr lang="hu-HU" dirty="0"/>
              <a:t> </a:t>
            </a:r>
            <a:r>
              <a:rPr lang="hu-HU" dirty="0" err="1"/>
              <a:t>rules</a:t>
            </a:r>
            <a:r>
              <a:rPr lang="hu-HU" dirty="0"/>
              <a:t> </a:t>
            </a:r>
            <a:r>
              <a:rPr lang="hu-HU" dirty="0" err="1"/>
              <a:t>about</a:t>
            </a:r>
            <a:r>
              <a:rPr lang="hu-HU" dirty="0"/>
              <a:t> </a:t>
            </a:r>
            <a:r>
              <a:rPr lang="hu-HU" dirty="0" err="1"/>
              <a:t>working</a:t>
            </a:r>
            <a:r>
              <a:rPr lang="hu-HU" dirty="0"/>
              <a:t> in Hungary </a:t>
            </a:r>
          </a:p>
          <a:p>
            <a:r>
              <a:rPr lang="hu-HU" dirty="0" err="1"/>
              <a:t>Finding</a:t>
            </a:r>
            <a:r>
              <a:rPr lang="hu-HU" dirty="0"/>
              <a:t> a </a:t>
            </a:r>
            <a:r>
              <a:rPr lang="hu-HU" dirty="0" err="1"/>
              <a:t>student</a:t>
            </a:r>
            <a:r>
              <a:rPr lang="hu-HU" dirty="0"/>
              <a:t> </a:t>
            </a:r>
            <a:r>
              <a:rPr lang="hu-HU" dirty="0" err="1"/>
              <a:t>job</a:t>
            </a:r>
            <a:r>
              <a:rPr lang="hu-HU" dirty="0"/>
              <a:t> </a:t>
            </a:r>
          </a:p>
          <a:p>
            <a:r>
              <a:rPr lang="hu-HU" dirty="0" err="1"/>
              <a:t>Finding</a:t>
            </a:r>
            <a:r>
              <a:rPr lang="hu-HU" dirty="0"/>
              <a:t> an </a:t>
            </a:r>
            <a:r>
              <a:rPr lang="hu-HU" dirty="0" err="1"/>
              <a:t>internship</a:t>
            </a:r>
            <a:endParaRPr lang="hu-HU" dirty="0"/>
          </a:p>
          <a:p>
            <a:r>
              <a:rPr lang="hu-HU" dirty="0" err="1"/>
              <a:t>Tips</a:t>
            </a:r>
            <a:endParaRPr lang="en-US" dirty="0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BB9B92F1-68D7-4D37-968C-CA78DE12B8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02157" y="-232895"/>
            <a:ext cx="4440299" cy="2826806"/>
          </a:xfrm>
          <a:prstGeom prst="rect">
            <a:avLst/>
          </a:prstGeom>
        </p:spPr>
      </p:pic>
      <p:pic>
        <p:nvPicPr>
          <p:cNvPr id="4" name="Kép 3">
            <a:extLst>
              <a:ext uri="{FF2B5EF4-FFF2-40B4-BE49-F238E27FC236}">
                <a16:creationId xmlns:a16="http://schemas.microsoft.com/office/drawing/2014/main" id="{9EFF1BDF-5A11-440F-9D98-C82B947426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31259" y="10884402"/>
            <a:ext cx="3060192" cy="234086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0"/>
          <p:cNvPicPr preferRelativeResize="0"/>
          <p:nvPr/>
        </p:nvPicPr>
        <p:blipFill rotWithShape="1">
          <a:blip r:embed="rId3">
            <a:alphaModFix/>
          </a:blip>
          <a:srcRect l="22208" t="-1" b="-1281"/>
          <a:stretch/>
        </p:blipFill>
        <p:spPr>
          <a:xfrm>
            <a:off x="-55638" y="-37310"/>
            <a:ext cx="16765662" cy="207088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20"/>
          <p:cNvSpPr txBox="1"/>
          <p:nvPr/>
        </p:nvSpPr>
        <p:spPr>
          <a:xfrm>
            <a:off x="971456" y="490734"/>
            <a:ext cx="9814732" cy="933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>
              <a:buClr>
                <a:srgbClr val="FEFDFF"/>
              </a:buClr>
              <a:buSzPts val="3200"/>
            </a:pPr>
            <a:r>
              <a:rPr lang="hu-HU" sz="4000" b="1" dirty="0" err="1">
                <a:solidFill>
                  <a:srgbClr val="FEFDFF"/>
                </a:solidFill>
                <a:latin typeface="Helvetica Neue"/>
              </a:rPr>
              <a:t>Needed</a:t>
            </a:r>
            <a:r>
              <a:rPr lang="hu-HU" sz="4000" b="1" dirty="0">
                <a:solidFill>
                  <a:srgbClr val="FEFDFF"/>
                </a:solidFill>
                <a:latin typeface="Helvetica Neue"/>
              </a:rPr>
              <a:t> </a:t>
            </a:r>
            <a:r>
              <a:rPr lang="hu-HU" sz="4000" b="1" dirty="0" err="1">
                <a:solidFill>
                  <a:srgbClr val="FEFDFF"/>
                </a:solidFill>
                <a:latin typeface="Helvetica Neue"/>
              </a:rPr>
              <a:t>documents</a:t>
            </a:r>
            <a:r>
              <a:rPr lang="hu-HU" sz="4000" b="1" dirty="0">
                <a:solidFill>
                  <a:srgbClr val="FEFDFF"/>
                </a:solidFill>
                <a:latin typeface="Helvetica Neue"/>
              </a:rPr>
              <a:t> </a:t>
            </a:r>
            <a:r>
              <a:rPr lang="hu-HU" sz="4000" b="1" dirty="0" err="1">
                <a:solidFill>
                  <a:srgbClr val="FEFDFF"/>
                </a:solidFill>
                <a:latin typeface="Helvetica Neue"/>
              </a:rPr>
              <a:t>to</a:t>
            </a:r>
            <a:r>
              <a:rPr lang="hu-HU" sz="4000" b="1" dirty="0">
                <a:solidFill>
                  <a:srgbClr val="FEFDFF"/>
                </a:solidFill>
                <a:latin typeface="Helvetica Neue"/>
              </a:rPr>
              <a:t> </a:t>
            </a:r>
            <a:r>
              <a:rPr lang="hu-HU" sz="4000" b="1" dirty="0" err="1">
                <a:solidFill>
                  <a:srgbClr val="FEFDFF"/>
                </a:solidFill>
                <a:latin typeface="Helvetica Neue"/>
              </a:rPr>
              <a:t>work</a:t>
            </a:r>
            <a:r>
              <a:rPr lang="hu-HU" sz="4000" b="1" dirty="0">
                <a:solidFill>
                  <a:srgbClr val="FEFDFF"/>
                </a:solidFill>
                <a:latin typeface="Helvetica Neue"/>
              </a:rPr>
              <a:t> in Hungary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DFF"/>
              </a:buClr>
              <a:buSzPts val="3200"/>
              <a:buFont typeface="Helvetica Neue"/>
              <a:buNone/>
            </a:pPr>
            <a:endParaRPr lang="hu-H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08B186-BBC7-5DBB-F475-A15B8C687506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971456" y="2386034"/>
            <a:ext cx="21971000" cy="10839232"/>
          </a:xfrm>
        </p:spPr>
        <p:txBody>
          <a:bodyPr/>
          <a:lstStyle/>
          <a:p>
            <a:r>
              <a:rPr lang="hu-HU" dirty="0" err="1"/>
              <a:t>Passport</a:t>
            </a:r>
            <a:endParaRPr lang="hu-HU" dirty="0"/>
          </a:p>
          <a:p>
            <a:r>
              <a:rPr lang="hu-HU" dirty="0" err="1"/>
              <a:t>Residence</a:t>
            </a:r>
            <a:r>
              <a:rPr lang="hu-HU" dirty="0"/>
              <a:t> permit + </a:t>
            </a:r>
            <a:r>
              <a:rPr lang="hu-HU" dirty="0" err="1"/>
              <a:t>address</a:t>
            </a:r>
            <a:r>
              <a:rPr lang="hu-HU" dirty="0"/>
              <a:t> </a:t>
            </a:r>
            <a:r>
              <a:rPr lang="hu-HU" dirty="0" err="1"/>
              <a:t>card</a:t>
            </a:r>
            <a:endParaRPr lang="hu-HU" dirty="0"/>
          </a:p>
          <a:p>
            <a:r>
              <a:rPr lang="hu-HU" dirty="0" err="1"/>
              <a:t>Tax</a:t>
            </a:r>
            <a:r>
              <a:rPr lang="hu-HU" dirty="0"/>
              <a:t> ID </a:t>
            </a:r>
          </a:p>
          <a:p>
            <a:r>
              <a:rPr lang="hu-HU" dirty="0" err="1"/>
              <a:t>Student</a:t>
            </a:r>
            <a:r>
              <a:rPr lang="hu-HU" dirty="0"/>
              <a:t> ID + </a:t>
            </a:r>
            <a:r>
              <a:rPr lang="hu-HU" dirty="0" err="1"/>
              <a:t>student</a:t>
            </a:r>
            <a:r>
              <a:rPr lang="hu-HU" dirty="0"/>
              <a:t> status </a:t>
            </a:r>
            <a:r>
              <a:rPr lang="hu-HU" dirty="0" err="1"/>
              <a:t>certificate</a:t>
            </a:r>
            <a:r>
              <a:rPr lang="hu-HU" dirty="0"/>
              <a:t> </a:t>
            </a:r>
          </a:p>
          <a:p>
            <a:r>
              <a:rPr lang="hu-HU" dirty="0" err="1"/>
              <a:t>Hungarian</a:t>
            </a:r>
            <a:r>
              <a:rPr lang="hu-HU" dirty="0"/>
              <a:t> bank account </a:t>
            </a:r>
          </a:p>
          <a:p>
            <a:r>
              <a:rPr lang="hu-HU" dirty="0"/>
              <a:t>TAJ </a:t>
            </a:r>
            <a:r>
              <a:rPr lang="hu-HU" dirty="0" err="1"/>
              <a:t>number</a:t>
            </a:r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6D00E600-C50D-46BD-A658-9CABECEE10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02157" y="-232895"/>
            <a:ext cx="4440299" cy="2826806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6B776CAE-B074-40F4-8B93-AB622BA643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31259" y="10884402"/>
            <a:ext cx="3060192" cy="2340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874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0"/>
          <p:cNvPicPr preferRelativeResize="0"/>
          <p:nvPr/>
        </p:nvPicPr>
        <p:blipFill rotWithShape="1">
          <a:blip r:embed="rId3">
            <a:alphaModFix/>
          </a:blip>
          <a:srcRect l="22208" t="-1" b="-1281"/>
          <a:stretch/>
        </p:blipFill>
        <p:spPr>
          <a:xfrm>
            <a:off x="-55638" y="-37310"/>
            <a:ext cx="16765662" cy="207088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20"/>
          <p:cNvSpPr txBox="1"/>
          <p:nvPr/>
        </p:nvSpPr>
        <p:spPr>
          <a:xfrm>
            <a:off x="971456" y="423613"/>
            <a:ext cx="11220544" cy="1149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>
              <a:buClr>
                <a:srgbClr val="FEFDFF"/>
              </a:buClr>
              <a:buSzPts val="3200"/>
            </a:pPr>
            <a:endParaRPr lang="hu-HU" sz="1100" b="1" dirty="0">
              <a:solidFill>
                <a:srgbClr val="FEFDFF"/>
              </a:solidFill>
              <a:latin typeface="Helvetica Neue"/>
            </a:endParaRPr>
          </a:p>
          <a:p>
            <a:pPr>
              <a:buClr>
                <a:srgbClr val="FEFDFF"/>
              </a:buClr>
              <a:buSzPts val="3200"/>
            </a:pPr>
            <a:r>
              <a:rPr lang="hu-HU" sz="4000" b="1" dirty="0" err="1">
                <a:solidFill>
                  <a:srgbClr val="FEFDFF"/>
                </a:solidFill>
                <a:latin typeface="Helvetica Neue"/>
              </a:rPr>
              <a:t>Important</a:t>
            </a:r>
            <a:r>
              <a:rPr lang="hu-HU" sz="4000" b="1" dirty="0">
                <a:solidFill>
                  <a:srgbClr val="FEFDFF"/>
                </a:solidFill>
                <a:latin typeface="Helvetica Neue"/>
              </a:rPr>
              <a:t> </a:t>
            </a:r>
            <a:r>
              <a:rPr lang="hu-HU" sz="4000" b="1" dirty="0" err="1">
                <a:solidFill>
                  <a:srgbClr val="FEFDFF"/>
                </a:solidFill>
                <a:latin typeface="Helvetica Neue"/>
              </a:rPr>
              <a:t>rules</a:t>
            </a:r>
            <a:r>
              <a:rPr lang="hu-HU" sz="4000" b="1" dirty="0">
                <a:solidFill>
                  <a:srgbClr val="FEFDFF"/>
                </a:solidFill>
                <a:latin typeface="Helvetica Neue"/>
              </a:rPr>
              <a:t> </a:t>
            </a:r>
            <a:r>
              <a:rPr lang="hu-HU" sz="4000" b="1" dirty="0" err="1">
                <a:solidFill>
                  <a:srgbClr val="FEFDFF"/>
                </a:solidFill>
                <a:latin typeface="Helvetica Neue"/>
              </a:rPr>
              <a:t>about</a:t>
            </a:r>
            <a:r>
              <a:rPr lang="hu-HU" sz="4000" b="1" dirty="0">
                <a:solidFill>
                  <a:srgbClr val="FEFDFF"/>
                </a:solidFill>
                <a:latin typeface="Helvetica Neue"/>
              </a:rPr>
              <a:t> </a:t>
            </a:r>
            <a:r>
              <a:rPr lang="hu-HU" sz="4000" b="1" dirty="0" err="1">
                <a:solidFill>
                  <a:srgbClr val="FEFDFF"/>
                </a:solidFill>
                <a:latin typeface="Helvetica Neue"/>
              </a:rPr>
              <a:t>working</a:t>
            </a:r>
            <a:r>
              <a:rPr lang="hu-HU" sz="4000" b="1" dirty="0">
                <a:solidFill>
                  <a:srgbClr val="FEFDFF"/>
                </a:solidFill>
                <a:latin typeface="Helvetica Neue"/>
              </a:rPr>
              <a:t> in Hungary </a:t>
            </a:r>
          </a:p>
          <a:p>
            <a:pPr>
              <a:buClr>
                <a:srgbClr val="FEFDFF"/>
              </a:buClr>
              <a:buSzPts val="3200"/>
            </a:pPr>
            <a:endParaRPr lang="hu-HU" sz="1100" b="1" dirty="0">
              <a:solidFill>
                <a:srgbClr val="FEFDFF"/>
              </a:solidFill>
              <a:latin typeface="Helvetica Neue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DFF"/>
              </a:buClr>
              <a:buSzPts val="3200"/>
              <a:buFont typeface="Helvetica Neue"/>
              <a:buNone/>
            </a:pPr>
            <a:endParaRPr lang="hu-HU" sz="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08B186-BBC7-5DBB-F475-A15B8C687506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971456" y="3721613"/>
            <a:ext cx="21971000" cy="6272774"/>
          </a:xfrm>
        </p:spPr>
        <p:txBody>
          <a:bodyPr/>
          <a:lstStyle/>
          <a:p>
            <a:pPr marL="88011" indent="0"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Section 20 (5) of Act II of 2007:</a:t>
            </a:r>
            <a:br>
              <a:rPr lang="en-US" dirty="0"/>
            </a:br>
            <a:r>
              <a:rPr lang="hu-HU" dirty="0"/>
              <a:t>   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Third-country nationals with a residence permit issued on grounds of pursuit of studies may engage in gainful employment during their term-time for maximum thirty hours weekly, and outside their term-time or for a maximum period of ninety days or sixty-six working days.</a:t>
            </a:r>
            <a:endParaRPr lang="hu-HU" dirty="0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945CE967-0602-4277-93E3-0751FEB0E7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02157" y="-232895"/>
            <a:ext cx="4440299" cy="2826806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EE618264-7A0D-496B-8905-1AC8C8C6EB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31259" y="10884402"/>
            <a:ext cx="3060192" cy="2340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440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0"/>
          <p:cNvPicPr preferRelativeResize="0"/>
          <p:nvPr/>
        </p:nvPicPr>
        <p:blipFill rotWithShape="1">
          <a:blip r:embed="rId3">
            <a:alphaModFix/>
          </a:blip>
          <a:srcRect l="22208" t="-1" b="-1281"/>
          <a:stretch/>
        </p:blipFill>
        <p:spPr>
          <a:xfrm>
            <a:off x="-55638" y="-37310"/>
            <a:ext cx="16765662" cy="207088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20"/>
          <p:cNvSpPr txBox="1"/>
          <p:nvPr/>
        </p:nvSpPr>
        <p:spPr>
          <a:xfrm>
            <a:off x="971456" y="490734"/>
            <a:ext cx="8651334" cy="1087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>
              <a:buClr>
                <a:srgbClr val="FEFDFF"/>
              </a:buClr>
              <a:buSzPts val="3200"/>
            </a:pPr>
            <a:r>
              <a:rPr lang="hu-HU" sz="4000" b="1" dirty="0" err="1">
                <a:solidFill>
                  <a:srgbClr val="FEFDFF"/>
                </a:solidFill>
                <a:latin typeface="Helvetica Neue"/>
              </a:rPr>
              <a:t>Finding</a:t>
            </a:r>
            <a:r>
              <a:rPr lang="hu-HU" sz="4000" dirty="0"/>
              <a:t> </a:t>
            </a:r>
            <a:r>
              <a:rPr lang="hu-HU" sz="4000" b="1" dirty="0">
                <a:solidFill>
                  <a:srgbClr val="FEFDFF"/>
                </a:solidFill>
                <a:latin typeface="Helvetica Neue"/>
              </a:rPr>
              <a:t>a </a:t>
            </a:r>
            <a:r>
              <a:rPr lang="hu-HU" sz="4000" b="1" dirty="0" err="1">
                <a:solidFill>
                  <a:srgbClr val="FEFDFF"/>
                </a:solidFill>
                <a:latin typeface="Helvetica Neue"/>
              </a:rPr>
              <a:t>student</a:t>
            </a:r>
            <a:r>
              <a:rPr lang="hu-HU" sz="4000" b="1" dirty="0">
                <a:solidFill>
                  <a:srgbClr val="FEFDFF"/>
                </a:solidFill>
                <a:latin typeface="Helvetica Neue"/>
              </a:rPr>
              <a:t> </a:t>
            </a:r>
            <a:r>
              <a:rPr lang="hu-HU" sz="4000" b="1" dirty="0" err="1">
                <a:solidFill>
                  <a:srgbClr val="FEFDFF"/>
                </a:solidFill>
                <a:latin typeface="Helvetica Neue"/>
              </a:rPr>
              <a:t>job</a:t>
            </a:r>
            <a:r>
              <a:rPr lang="hu-HU" sz="4000" b="1" dirty="0">
                <a:solidFill>
                  <a:srgbClr val="FEFDFF"/>
                </a:solidFill>
                <a:latin typeface="Helvetica Neue"/>
              </a:rPr>
              <a:t> </a:t>
            </a:r>
          </a:p>
          <a:p>
            <a:pPr>
              <a:buClr>
                <a:srgbClr val="FEFDFF"/>
              </a:buClr>
              <a:buSzPts val="3200"/>
            </a:pPr>
            <a:endParaRPr lang="hu-HU" sz="1600" b="1" dirty="0">
              <a:solidFill>
                <a:srgbClr val="FEFDFF"/>
              </a:solidFill>
              <a:latin typeface="Helvetica Neue"/>
            </a:endParaRPr>
          </a:p>
          <a:p>
            <a:pPr>
              <a:buClr>
                <a:srgbClr val="FEFDFF"/>
              </a:buClr>
              <a:buSzPts val="3200"/>
            </a:pPr>
            <a:endParaRPr lang="hu-HU" sz="700" b="1" dirty="0">
              <a:solidFill>
                <a:srgbClr val="FEFDFF"/>
              </a:solidFill>
              <a:latin typeface="Helvetica Neue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DFF"/>
              </a:buClr>
              <a:buSzPts val="3200"/>
              <a:buFont typeface="Helvetica Neue"/>
              <a:buNone/>
            </a:pPr>
            <a:endParaRPr lang="hu-HU" sz="1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08B186-BBC7-5DBB-F475-A15B8C687506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971456" y="2386034"/>
            <a:ext cx="21971000" cy="10839232"/>
          </a:xfrm>
        </p:spPr>
        <p:txBody>
          <a:bodyPr/>
          <a:lstStyle/>
          <a:p>
            <a:r>
              <a:rPr lang="hu-HU" dirty="0" err="1"/>
              <a:t>Jobs</a:t>
            </a:r>
            <a:r>
              <a:rPr lang="hu-HU" dirty="0"/>
              <a:t>:</a:t>
            </a:r>
          </a:p>
          <a:p>
            <a:pPr marL="1002411" indent="-914400">
              <a:buFont typeface="+mj-lt"/>
              <a:buAutoNum type="arabicPeriod"/>
            </a:pPr>
            <a:r>
              <a:rPr lang="hu-HU" dirty="0">
                <a:hlinkClick r:id="rId4"/>
              </a:rPr>
              <a:t>KFC and Starbucks</a:t>
            </a:r>
            <a:endParaRPr lang="hu-HU" dirty="0"/>
          </a:p>
          <a:p>
            <a:pPr marL="1002411" indent="-914400">
              <a:buFont typeface="+mj-lt"/>
              <a:buAutoNum type="arabicPeriod"/>
            </a:pPr>
            <a:r>
              <a:rPr lang="hu-HU" dirty="0"/>
              <a:t>Express </a:t>
            </a:r>
            <a:r>
              <a:rPr lang="hu-HU" dirty="0" err="1"/>
              <a:t>one</a:t>
            </a:r>
            <a:r>
              <a:rPr lang="hu-HU" dirty="0"/>
              <a:t> </a:t>
            </a:r>
          </a:p>
          <a:p>
            <a:pPr marL="1002411" indent="-914400">
              <a:buFont typeface="+mj-lt"/>
              <a:buAutoNum type="arabicPeriod"/>
            </a:pPr>
            <a:r>
              <a:rPr lang="hu-HU" dirty="0">
                <a:hlinkClick r:id="rId5"/>
              </a:rPr>
              <a:t>Tesco</a:t>
            </a:r>
            <a:r>
              <a:rPr lang="hu-HU" dirty="0"/>
              <a:t> </a:t>
            </a:r>
          </a:p>
          <a:p>
            <a:pPr marL="1002411" indent="-914400">
              <a:buFont typeface="+mj-lt"/>
              <a:buAutoNum type="arabicPeriod"/>
            </a:pPr>
            <a:r>
              <a:rPr lang="hu-HU" dirty="0">
                <a:hlinkClick r:id="rId6"/>
              </a:rPr>
              <a:t>Dm</a:t>
            </a:r>
            <a:endParaRPr lang="hu-HU" dirty="0"/>
          </a:p>
          <a:p>
            <a:pPr marL="1002411" indent="-914400">
              <a:buFont typeface="+mj-lt"/>
              <a:buAutoNum type="arabicPeriod"/>
            </a:pPr>
            <a:r>
              <a:rPr lang="hu-HU" dirty="0">
                <a:hlinkClick r:id="rId7"/>
              </a:rPr>
              <a:t>IKEA</a:t>
            </a:r>
            <a:endParaRPr lang="hu-HU" dirty="0"/>
          </a:p>
          <a:p>
            <a:pPr marL="1002411" indent="-914400">
              <a:buFont typeface="+mj-lt"/>
              <a:buAutoNum type="arabicPeriod"/>
            </a:pPr>
            <a:r>
              <a:rPr lang="hu-HU" dirty="0" err="1">
                <a:hlinkClick r:id="rId8"/>
              </a:rPr>
              <a:t>Wolt</a:t>
            </a:r>
            <a:r>
              <a:rPr lang="hu-HU" dirty="0"/>
              <a:t> </a:t>
            </a:r>
          </a:p>
          <a:p>
            <a:endParaRPr lang="hu-HU" dirty="0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68ACBB95-6371-43D6-8764-6F4E441AADA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8502157" y="-232895"/>
            <a:ext cx="4440299" cy="2826806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FB8BE6E2-1367-498E-9B9E-5C1790EA37F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9731259" y="10884402"/>
            <a:ext cx="3060192" cy="2340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64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0"/>
          <p:cNvPicPr preferRelativeResize="0"/>
          <p:nvPr/>
        </p:nvPicPr>
        <p:blipFill rotWithShape="1">
          <a:blip r:embed="rId3">
            <a:alphaModFix/>
          </a:blip>
          <a:srcRect l="22208" t="-1" b="-1281"/>
          <a:stretch/>
        </p:blipFill>
        <p:spPr>
          <a:xfrm>
            <a:off x="0" y="0"/>
            <a:ext cx="16765662" cy="207088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20"/>
          <p:cNvSpPr txBox="1"/>
          <p:nvPr/>
        </p:nvSpPr>
        <p:spPr>
          <a:xfrm>
            <a:off x="1155239" y="539880"/>
            <a:ext cx="8559100" cy="1087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>
              <a:buClr>
                <a:srgbClr val="FEFDFF"/>
              </a:buClr>
              <a:buSzPts val="3200"/>
            </a:pPr>
            <a:r>
              <a:rPr lang="hu-HU" sz="4000" b="1" dirty="0" err="1">
                <a:solidFill>
                  <a:srgbClr val="FEFDFF"/>
                </a:solidFill>
                <a:latin typeface="Helvetica Neue"/>
              </a:rPr>
              <a:t>Finding</a:t>
            </a:r>
            <a:r>
              <a:rPr lang="hu-HU" sz="4000" dirty="0"/>
              <a:t> </a:t>
            </a:r>
            <a:r>
              <a:rPr lang="hu-HU" sz="4000" b="1" dirty="0">
                <a:solidFill>
                  <a:srgbClr val="FEFDFF"/>
                </a:solidFill>
                <a:latin typeface="Helvetica Neue"/>
              </a:rPr>
              <a:t>a </a:t>
            </a:r>
            <a:r>
              <a:rPr lang="hu-HU" sz="4000" b="1" dirty="0" err="1">
                <a:solidFill>
                  <a:srgbClr val="FEFDFF"/>
                </a:solidFill>
                <a:latin typeface="Helvetica Neue"/>
              </a:rPr>
              <a:t>student</a:t>
            </a:r>
            <a:r>
              <a:rPr lang="hu-HU" sz="4000" b="1" dirty="0">
                <a:solidFill>
                  <a:srgbClr val="FEFDFF"/>
                </a:solidFill>
                <a:latin typeface="Helvetica Neue"/>
              </a:rPr>
              <a:t> </a:t>
            </a:r>
            <a:r>
              <a:rPr lang="hu-HU" sz="4000" b="1" dirty="0" err="1">
                <a:solidFill>
                  <a:srgbClr val="FEFDFF"/>
                </a:solidFill>
                <a:latin typeface="Helvetica Neue"/>
              </a:rPr>
              <a:t>job</a:t>
            </a:r>
            <a:r>
              <a:rPr lang="hu-HU" sz="4000" b="1" dirty="0">
                <a:solidFill>
                  <a:srgbClr val="FEFDFF"/>
                </a:solidFill>
                <a:latin typeface="Helvetica Neue"/>
              </a:rPr>
              <a:t> </a:t>
            </a:r>
          </a:p>
          <a:p>
            <a:pPr>
              <a:buClr>
                <a:srgbClr val="FEFDFF"/>
              </a:buClr>
              <a:buSzPts val="3200"/>
            </a:pPr>
            <a:endParaRPr lang="hu-HU" sz="1600" b="1" dirty="0">
              <a:solidFill>
                <a:srgbClr val="FEFDFF"/>
              </a:solidFill>
              <a:latin typeface="Helvetica Neue"/>
            </a:endParaRPr>
          </a:p>
          <a:p>
            <a:pPr>
              <a:buClr>
                <a:srgbClr val="FEFDFF"/>
              </a:buClr>
              <a:buSzPts val="3200"/>
            </a:pPr>
            <a:endParaRPr lang="hu-HU" sz="700" b="1" dirty="0">
              <a:solidFill>
                <a:srgbClr val="FEFDFF"/>
              </a:solidFill>
              <a:latin typeface="Helvetica Neue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DFF"/>
              </a:buClr>
              <a:buSzPts val="3200"/>
              <a:buFont typeface="Helvetica Neue"/>
              <a:buNone/>
            </a:pPr>
            <a:endParaRPr lang="hu-HU" sz="1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08B186-BBC7-5DBB-F475-A15B8C687506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971456" y="2386034"/>
            <a:ext cx="21971000" cy="10839232"/>
          </a:xfrm>
        </p:spPr>
        <p:txBody>
          <a:bodyPr/>
          <a:lstStyle/>
          <a:p>
            <a:r>
              <a:rPr lang="hu-HU" dirty="0" err="1"/>
              <a:t>Student</a:t>
            </a:r>
            <a:r>
              <a:rPr lang="hu-HU" dirty="0"/>
              <a:t> </a:t>
            </a:r>
            <a:r>
              <a:rPr lang="hu-HU" dirty="0" err="1"/>
              <a:t>agencies</a:t>
            </a:r>
            <a:r>
              <a:rPr lang="hu-HU" dirty="0"/>
              <a:t>:</a:t>
            </a:r>
          </a:p>
          <a:p>
            <a:pPr marL="1002411" indent="-914400">
              <a:buFont typeface="+mj-lt"/>
              <a:buAutoNum type="arabicPeriod"/>
            </a:pPr>
            <a:r>
              <a:rPr lang="hu-HU" dirty="0">
                <a:hlinkClick r:id="rId4"/>
              </a:rPr>
              <a:t>Melódiák</a:t>
            </a:r>
            <a:endParaRPr lang="hu-HU" dirty="0"/>
          </a:p>
          <a:p>
            <a:pPr marL="1002411" indent="-914400">
              <a:buFont typeface="+mj-lt"/>
              <a:buAutoNum type="arabicPeriod"/>
            </a:pPr>
            <a:r>
              <a:rPr lang="hu-HU" dirty="0">
                <a:hlinkClick r:id="rId5"/>
              </a:rPr>
              <a:t>Pensum</a:t>
            </a:r>
            <a:endParaRPr lang="hu-HU" dirty="0"/>
          </a:p>
          <a:p>
            <a:pPr marL="1002411" indent="-914400">
              <a:buFont typeface="+mj-lt"/>
              <a:buAutoNum type="arabicPeriod"/>
            </a:pPr>
            <a:r>
              <a:rPr lang="hu-HU" dirty="0" err="1">
                <a:hlinkClick r:id="rId6"/>
              </a:rPr>
              <a:t>Melodepo</a:t>
            </a:r>
            <a:endParaRPr lang="hu-HU" dirty="0"/>
          </a:p>
          <a:p>
            <a:pPr marL="1002411" indent="-914400">
              <a:buFont typeface="+mj-lt"/>
              <a:buAutoNum type="arabicPeriod"/>
            </a:pPr>
            <a:r>
              <a:rPr lang="hu-HU" dirty="0">
                <a:hlinkClick r:id="rId7"/>
              </a:rPr>
              <a:t>Eudiakok</a:t>
            </a:r>
            <a:endParaRPr lang="hu-HU" dirty="0"/>
          </a:p>
          <a:p>
            <a:pPr marL="1002411" indent="-914400">
              <a:buFont typeface="+mj-lt"/>
              <a:buAutoNum type="arabicPeriod"/>
            </a:pPr>
            <a:r>
              <a:rPr lang="hu-HU" dirty="0">
                <a:hlinkClick r:id="rId8"/>
              </a:rPr>
              <a:t>Minddiak</a:t>
            </a:r>
            <a:endParaRPr lang="hu-HU" dirty="0"/>
          </a:p>
          <a:p>
            <a:pPr marL="1002411" indent="-914400">
              <a:buFont typeface="+mj-lt"/>
              <a:buAutoNum type="arabicPeriod"/>
            </a:pPr>
            <a:r>
              <a:rPr lang="hu-HU" dirty="0">
                <a:hlinkClick r:id="rId9"/>
              </a:rPr>
              <a:t>Multijob</a:t>
            </a:r>
            <a:endParaRPr lang="hu-HU" dirty="0"/>
          </a:p>
          <a:p>
            <a:pPr marL="1002411" indent="-914400">
              <a:buFont typeface="+mj-lt"/>
              <a:buAutoNum type="arabicPeriod"/>
            </a:pPr>
            <a:endParaRPr lang="hu-HU" dirty="0"/>
          </a:p>
          <a:p>
            <a:endParaRPr lang="hu-HU" dirty="0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2E1AB951-1672-4FA9-AFFB-5C09AB7C3A6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502157" y="-232895"/>
            <a:ext cx="4440299" cy="2826806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51821AE9-885C-4872-8DC8-BDE9E23D350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9731259" y="10884402"/>
            <a:ext cx="3060192" cy="2340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735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0"/>
          <p:cNvPicPr preferRelativeResize="0"/>
          <p:nvPr/>
        </p:nvPicPr>
        <p:blipFill rotWithShape="1">
          <a:blip r:embed="rId3">
            <a:alphaModFix/>
          </a:blip>
          <a:srcRect l="22208" t="-1" b="-1281"/>
          <a:stretch/>
        </p:blipFill>
        <p:spPr>
          <a:xfrm>
            <a:off x="-55638" y="-37310"/>
            <a:ext cx="16765662" cy="207088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20"/>
          <p:cNvSpPr txBox="1"/>
          <p:nvPr/>
        </p:nvSpPr>
        <p:spPr>
          <a:xfrm>
            <a:off x="971456" y="454391"/>
            <a:ext cx="8651334" cy="1087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>
              <a:buClr>
                <a:srgbClr val="FEFDFF"/>
              </a:buClr>
              <a:buSzPts val="3200"/>
            </a:pPr>
            <a:r>
              <a:rPr lang="hu-HU" sz="4000" b="1" dirty="0" err="1">
                <a:solidFill>
                  <a:srgbClr val="FEFDFF"/>
                </a:solidFill>
                <a:latin typeface="Helvetica Neue"/>
              </a:rPr>
              <a:t>Finding</a:t>
            </a:r>
            <a:r>
              <a:rPr lang="hu-HU" sz="4000" dirty="0"/>
              <a:t> </a:t>
            </a:r>
            <a:r>
              <a:rPr lang="hu-HU" sz="4000" b="1" dirty="0">
                <a:solidFill>
                  <a:srgbClr val="FEFDFF"/>
                </a:solidFill>
                <a:latin typeface="Helvetica Neue"/>
              </a:rPr>
              <a:t>an </a:t>
            </a:r>
            <a:r>
              <a:rPr lang="hu-HU" sz="4000" b="1" dirty="0" err="1">
                <a:solidFill>
                  <a:srgbClr val="FEFDFF"/>
                </a:solidFill>
                <a:latin typeface="Helvetica Neue"/>
              </a:rPr>
              <a:t>internship</a:t>
            </a:r>
            <a:endParaRPr lang="hu-HU" sz="4000" b="1" dirty="0">
              <a:solidFill>
                <a:srgbClr val="FEFDFF"/>
              </a:solidFill>
              <a:latin typeface="Helvetica Neue"/>
            </a:endParaRPr>
          </a:p>
          <a:p>
            <a:pPr>
              <a:buClr>
                <a:srgbClr val="FEFDFF"/>
              </a:buClr>
              <a:buSzPts val="3200"/>
            </a:pPr>
            <a:endParaRPr lang="hu-HU" sz="1600" b="1" dirty="0">
              <a:solidFill>
                <a:srgbClr val="FEFDFF"/>
              </a:solidFill>
              <a:latin typeface="Helvetica Neue"/>
            </a:endParaRPr>
          </a:p>
          <a:p>
            <a:pPr>
              <a:buClr>
                <a:srgbClr val="FEFDFF"/>
              </a:buClr>
              <a:buSzPts val="3200"/>
            </a:pPr>
            <a:endParaRPr lang="hu-HU" sz="700" b="1" dirty="0">
              <a:solidFill>
                <a:srgbClr val="FEFDFF"/>
              </a:solidFill>
              <a:latin typeface="Helvetica Neue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DFF"/>
              </a:buClr>
              <a:buSzPts val="3200"/>
              <a:buFont typeface="Helvetica Neue"/>
              <a:buNone/>
            </a:pPr>
            <a:endParaRPr lang="hu-HU" sz="1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08B186-BBC7-5DBB-F475-A15B8C687506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971456" y="2386034"/>
            <a:ext cx="21971000" cy="10839232"/>
          </a:xfrm>
        </p:spPr>
        <p:txBody>
          <a:bodyPr/>
          <a:lstStyle/>
          <a:p>
            <a:pPr marL="1002411" indent="-914400">
              <a:buFont typeface="+mj-lt"/>
              <a:buAutoNum type="arabicPeriod"/>
            </a:pPr>
            <a:r>
              <a:rPr lang="hu-HU" dirty="0">
                <a:hlinkClick r:id="rId4"/>
              </a:rPr>
              <a:t>https://www.profession.hu/</a:t>
            </a:r>
            <a:endParaRPr lang="hu-HU" dirty="0"/>
          </a:p>
          <a:p>
            <a:pPr marL="1002411" indent="-914400">
              <a:buFont typeface="+mj-lt"/>
              <a:buAutoNum type="arabicPeriod"/>
            </a:pPr>
            <a:r>
              <a:rPr lang="hu-HU" dirty="0" err="1"/>
              <a:t>LinkedIn</a:t>
            </a:r>
            <a:endParaRPr lang="hu-HU" dirty="0"/>
          </a:p>
          <a:p>
            <a:pPr marL="1002411" indent="-914400">
              <a:buFont typeface="+mj-lt"/>
              <a:buAutoNum type="arabicPeriod"/>
            </a:pPr>
            <a:r>
              <a:rPr lang="hu-HU" dirty="0"/>
              <a:t>KOOP program in </a:t>
            </a:r>
            <a:r>
              <a:rPr lang="hu-HU" dirty="0" err="1"/>
              <a:t>Faculty</a:t>
            </a:r>
            <a:r>
              <a:rPr lang="hu-HU" dirty="0"/>
              <a:t> of </a:t>
            </a:r>
            <a:r>
              <a:rPr lang="hu-HU" dirty="0" err="1"/>
              <a:t>Mechanical</a:t>
            </a:r>
            <a:r>
              <a:rPr lang="hu-HU" dirty="0"/>
              <a:t> </a:t>
            </a:r>
            <a:r>
              <a:rPr lang="hu-HU" dirty="0" err="1"/>
              <a:t>Engineering</a:t>
            </a:r>
            <a:endParaRPr lang="hu-HU" dirty="0"/>
          </a:p>
          <a:p>
            <a:endParaRPr lang="hu-HU" dirty="0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F3D3D0A5-B48B-4861-B3AA-2898044DAB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502157" y="-232895"/>
            <a:ext cx="4440299" cy="2826806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502A2537-CC43-417A-8ADE-F053E509EE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731259" y="10884402"/>
            <a:ext cx="3060192" cy="2340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680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0"/>
          <p:cNvPicPr preferRelativeResize="0"/>
          <p:nvPr/>
        </p:nvPicPr>
        <p:blipFill rotWithShape="1">
          <a:blip r:embed="rId3">
            <a:alphaModFix/>
          </a:blip>
          <a:srcRect l="22208" t="-1" b="-1281"/>
          <a:stretch/>
        </p:blipFill>
        <p:spPr>
          <a:xfrm>
            <a:off x="-55638" y="-37310"/>
            <a:ext cx="16765662" cy="207088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20"/>
          <p:cNvSpPr txBox="1"/>
          <p:nvPr/>
        </p:nvSpPr>
        <p:spPr>
          <a:xfrm>
            <a:off x="971456" y="490823"/>
            <a:ext cx="8651334" cy="1087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>
              <a:buClr>
                <a:srgbClr val="FEFDFF"/>
              </a:buClr>
              <a:buSzPts val="3200"/>
            </a:pPr>
            <a:r>
              <a:rPr lang="hu-HU" sz="4000" b="1" dirty="0" err="1">
                <a:solidFill>
                  <a:srgbClr val="FEFDFF"/>
                </a:solidFill>
                <a:latin typeface="Helvetica Neue"/>
              </a:rPr>
              <a:t>Tips</a:t>
            </a:r>
            <a:endParaRPr lang="hu-HU" sz="4000" b="1" dirty="0">
              <a:solidFill>
                <a:srgbClr val="FEFDFF"/>
              </a:solidFill>
              <a:latin typeface="Helvetica Neue"/>
            </a:endParaRPr>
          </a:p>
          <a:p>
            <a:pPr>
              <a:buClr>
                <a:srgbClr val="FEFDFF"/>
              </a:buClr>
              <a:buSzPts val="3200"/>
            </a:pPr>
            <a:endParaRPr lang="hu-HU" sz="1600" b="1" dirty="0">
              <a:solidFill>
                <a:srgbClr val="FEFDFF"/>
              </a:solidFill>
              <a:latin typeface="Helvetica Neue"/>
            </a:endParaRPr>
          </a:p>
          <a:p>
            <a:pPr>
              <a:buClr>
                <a:srgbClr val="FEFDFF"/>
              </a:buClr>
              <a:buSzPts val="3200"/>
            </a:pPr>
            <a:endParaRPr lang="hu-HU" sz="700" b="1" dirty="0">
              <a:solidFill>
                <a:srgbClr val="FEFDFF"/>
              </a:solidFill>
              <a:latin typeface="Helvetica Neue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DFF"/>
              </a:buClr>
              <a:buSzPts val="3200"/>
              <a:buFont typeface="Helvetica Neue"/>
              <a:buNone/>
            </a:pPr>
            <a:endParaRPr lang="hu-HU" sz="1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08B186-BBC7-5DBB-F475-A15B8C687506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971456" y="2386034"/>
            <a:ext cx="21971000" cy="10839232"/>
          </a:xfrm>
        </p:spPr>
        <p:txBody>
          <a:bodyPr/>
          <a:lstStyle/>
          <a:p>
            <a:pPr marL="1002411" indent="-914400">
              <a:buFont typeface="+mj-lt"/>
              <a:buAutoNum type="arabicPeriod"/>
            </a:pPr>
            <a:r>
              <a:rPr lang="hu-HU" dirty="0" err="1"/>
              <a:t>Learn</a:t>
            </a:r>
            <a:r>
              <a:rPr lang="hu-HU" dirty="0"/>
              <a:t> </a:t>
            </a:r>
            <a:r>
              <a:rPr lang="hu-HU" dirty="0" err="1"/>
              <a:t>Hungarian</a:t>
            </a:r>
            <a:endParaRPr lang="hu-HU" dirty="0"/>
          </a:p>
          <a:p>
            <a:pPr marL="1002411" indent="-914400">
              <a:buFont typeface="+mj-lt"/>
              <a:buAutoNum type="arabicPeriod"/>
            </a:pPr>
            <a:r>
              <a:rPr lang="hu-HU" dirty="0" err="1"/>
              <a:t>Build</a:t>
            </a:r>
            <a:r>
              <a:rPr lang="hu-HU" dirty="0"/>
              <a:t> </a:t>
            </a:r>
            <a:r>
              <a:rPr lang="hu-HU" dirty="0" err="1"/>
              <a:t>up</a:t>
            </a:r>
            <a:r>
              <a:rPr lang="hu-HU" dirty="0"/>
              <a:t> </a:t>
            </a:r>
            <a:r>
              <a:rPr lang="hu-HU" dirty="0" err="1"/>
              <a:t>good</a:t>
            </a:r>
            <a:r>
              <a:rPr lang="hu-HU" dirty="0"/>
              <a:t> relations </a:t>
            </a:r>
            <a:r>
              <a:rPr lang="hu-HU" dirty="0" err="1"/>
              <a:t>with</a:t>
            </a:r>
            <a:r>
              <a:rPr lang="hu-HU" dirty="0"/>
              <a:t> </a:t>
            </a:r>
            <a:r>
              <a:rPr lang="hu-HU" dirty="0" err="1"/>
              <a:t>people</a:t>
            </a:r>
            <a:r>
              <a:rPr lang="hu-HU" dirty="0"/>
              <a:t> in </a:t>
            </a:r>
            <a:r>
              <a:rPr lang="hu-HU" dirty="0" err="1"/>
              <a:t>your</a:t>
            </a:r>
            <a:r>
              <a:rPr lang="hu-HU" dirty="0"/>
              <a:t> </a:t>
            </a:r>
            <a:r>
              <a:rPr lang="hu-HU" dirty="0" err="1"/>
              <a:t>field</a:t>
            </a:r>
            <a:endParaRPr lang="hu-HU" dirty="0"/>
          </a:p>
          <a:p>
            <a:pPr marL="1002411" indent="-914400">
              <a:buFont typeface="+mj-lt"/>
              <a:buAutoNum type="arabicPeriod"/>
            </a:pPr>
            <a:r>
              <a:rPr lang="hu-HU" dirty="0" err="1"/>
              <a:t>Build</a:t>
            </a:r>
            <a:r>
              <a:rPr lang="hu-HU" dirty="0"/>
              <a:t> </a:t>
            </a:r>
            <a:r>
              <a:rPr lang="hu-HU" dirty="0" err="1"/>
              <a:t>up</a:t>
            </a:r>
            <a:r>
              <a:rPr lang="hu-HU" dirty="0"/>
              <a:t> a </a:t>
            </a:r>
            <a:r>
              <a:rPr lang="hu-HU" dirty="0" err="1"/>
              <a:t>LinkedIn</a:t>
            </a:r>
            <a:r>
              <a:rPr lang="hu-HU" dirty="0"/>
              <a:t> </a:t>
            </a:r>
            <a:r>
              <a:rPr lang="hu-HU" dirty="0" err="1"/>
              <a:t>profile</a:t>
            </a:r>
            <a:r>
              <a:rPr lang="hu-HU" dirty="0"/>
              <a:t> and </a:t>
            </a:r>
            <a:r>
              <a:rPr lang="hu-HU" dirty="0" err="1"/>
              <a:t>reach</a:t>
            </a:r>
            <a:r>
              <a:rPr lang="hu-HU" dirty="0"/>
              <a:t> out </a:t>
            </a:r>
            <a:r>
              <a:rPr lang="hu-HU" dirty="0" err="1"/>
              <a:t>people</a:t>
            </a:r>
            <a:r>
              <a:rPr lang="hu-HU" dirty="0"/>
              <a:t> </a:t>
            </a:r>
            <a:r>
              <a:rPr lang="hu-HU" dirty="0" err="1"/>
              <a:t>working</a:t>
            </a:r>
            <a:r>
              <a:rPr lang="hu-HU" dirty="0"/>
              <a:t> in </a:t>
            </a:r>
            <a:r>
              <a:rPr lang="hu-HU" dirty="0" err="1"/>
              <a:t>different</a:t>
            </a:r>
            <a:r>
              <a:rPr lang="hu-HU" dirty="0"/>
              <a:t> </a:t>
            </a:r>
            <a:r>
              <a:rPr lang="hu-HU" dirty="0" err="1"/>
              <a:t>companies</a:t>
            </a:r>
            <a:r>
              <a:rPr lang="hu-HU" dirty="0"/>
              <a:t> </a:t>
            </a:r>
          </a:p>
          <a:p>
            <a:endParaRPr lang="hu-HU" dirty="0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A96C002F-29F0-4F46-8374-75D42D0085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02157" y="-232895"/>
            <a:ext cx="4440299" cy="2826806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856696AD-90BE-4C92-B150-9B653318D5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31259" y="10884402"/>
            <a:ext cx="3060192" cy="2340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830821"/>
      </p:ext>
    </p:extLst>
  </p:cSld>
  <p:clrMapOvr>
    <a:masterClrMapping/>
  </p:clrMapOvr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1521</TotalTime>
  <Words>194</Words>
  <Application>Microsoft Office PowerPoint</Application>
  <PresentationFormat>Egyéni</PresentationFormat>
  <Paragraphs>46</Paragraphs>
  <Slides>8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1" baseType="lpstr">
      <vt:lpstr>Arial</vt:lpstr>
      <vt:lpstr>Helvetica Neue</vt:lpstr>
      <vt:lpstr>21_BasicWhite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Talláromné Czingili Judit</dc:creator>
  <cp:lastModifiedBy>Talláromné Czingili Judit</cp:lastModifiedBy>
  <cp:revision>24</cp:revision>
  <dcterms:modified xsi:type="dcterms:W3CDTF">2023-09-06T04:21:43Z</dcterms:modified>
</cp:coreProperties>
</file>